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0"/>
  </p:notesMasterIdLst>
  <p:handoutMasterIdLst>
    <p:handoutMasterId r:id="rId31"/>
  </p:handoutMasterIdLst>
  <p:sldIdLst>
    <p:sldId id="256" r:id="rId6"/>
    <p:sldId id="257" r:id="rId7"/>
    <p:sldId id="1008" r:id="rId8"/>
    <p:sldId id="1009" r:id="rId9"/>
    <p:sldId id="258" r:id="rId10"/>
    <p:sldId id="993" r:id="rId11"/>
    <p:sldId id="1010" r:id="rId12"/>
    <p:sldId id="1011" r:id="rId13"/>
    <p:sldId id="1012" r:id="rId14"/>
    <p:sldId id="1013" r:id="rId15"/>
    <p:sldId id="994" r:id="rId16"/>
    <p:sldId id="995" r:id="rId17"/>
    <p:sldId id="1003" r:id="rId18"/>
    <p:sldId id="999" r:id="rId19"/>
    <p:sldId id="998" r:id="rId20"/>
    <p:sldId id="996" r:id="rId21"/>
    <p:sldId id="997" r:id="rId22"/>
    <p:sldId id="1000" r:id="rId23"/>
    <p:sldId id="1001" r:id="rId24"/>
    <p:sldId id="1007" r:id="rId25"/>
    <p:sldId id="1005" r:id="rId26"/>
    <p:sldId id="1002" r:id="rId27"/>
    <p:sldId id="1004" r:id="rId28"/>
    <p:sldId id="2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4373"/>
    <a:srgbClr val="408FDF"/>
    <a:srgbClr val="428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951065-D67E-4E14-B147-154C5ED21843}" v="12" dt="2021-08-18T10:01:52.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210" autoAdjust="0"/>
  </p:normalViewPr>
  <p:slideViewPr>
    <p:cSldViewPr snapToGrid="0">
      <p:cViewPr varScale="1">
        <p:scale>
          <a:sx n="47" d="100"/>
          <a:sy n="47" d="100"/>
        </p:scale>
        <p:origin x="1512" y="3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alie" userId="32faec06-5004-4be7-8b1a-a988cc716753" providerId="ADAL" clId="{F42A2018-61AA-4CA5-9333-33B1E4281924}"/>
    <pc:docChg chg="custSel delSld modSld">
      <pc:chgData name="Magalie" userId="32faec06-5004-4be7-8b1a-a988cc716753" providerId="ADAL" clId="{F42A2018-61AA-4CA5-9333-33B1E4281924}" dt="2021-06-14T18:50:30.117" v="17"/>
      <pc:docMkLst>
        <pc:docMk/>
      </pc:docMkLst>
      <pc:sldChg chg="addSp delSp modSp mod">
        <pc:chgData name="Magalie" userId="32faec06-5004-4be7-8b1a-a988cc716753" providerId="ADAL" clId="{F42A2018-61AA-4CA5-9333-33B1E4281924}" dt="2021-06-14T18:34:07.795" v="1"/>
        <pc:sldMkLst>
          <pc:docMk/>
          <pc:sldMk cId="861028941" sldId="257"/>
        </pc:sldMkLst>
        <pc:picChg chg="del">
          <ac:chgData name="Magalie" userId="32faec06-5004-4be7-8b1a-a988cc716753" providerId="ADAL" clId="{F42A2018-61AA-4CA5-9333-33B1E4281924}" dt="2021-06-14T18:34:07.332" v="0" actId="478"/>
          <ac:picMkLst>
            <pc:docMk/>
            <pc:sldMk cId="861028941" sldId="257"/>
            <ac:picMk id="4" creationId="{A3CD9279-6998-264C-8B89-4B539C1116DF}"/>
          </ac:picMkLst>
        </pc:picChg>
        <pc:picChg chg="del">
          <ac:chgData name="Magalie" userId="32faec06-5004-4be7-8b1a-a988cc716753" providerId="ADAL" clId="{F42A2018-61AA-4CA5-9333-33B1E4281924}" dt="2021-06-14T18:34:07.332" v="0" actId="478"/>
          <ac:picMkLst>
            <pc:docMk/>
            <pc:sldMk cId="861028941" sldId="257"/>
            <ac:picMk id="5" creationId="{C4455CB1-BB6E-3D4E-B7AD-E32529215C76}"/>
          </ac:picMkLst>
        </pc:picChg>
        <pc:picChg chg="del">
          <ac:chgData name="Magalie" userId="32faec06-5004-4be7-8b1a-a988cc716753" providerId="ADAL" clId="{F42A2018-61AA-4CA5-9333-33B1E4281924}" dt="2021-06-14T18:34:07.332" v="0" actId="478"/>
          <ac:picMkLst>
            <pc:docMk/>
            <pc:sldMk cId="861028941" sldId="257"/>
            <ac:picMk id="6" creationId="{084B8A81-8E07-EF45-8EC3-5FE4ADF8FDFF}"/>
          </ac:picMkLst>
        </pc:picChg>
        <pc:picChg chg="del">
          <ac:chgData name="Magalie" userId="32faec06-5004-4be7-8b1a-a988cc716753" providerId="ADAL" clId="{F42A2018-61AA-4CA5-9333-33B1E4281924}" dt="2021-06-14T18:34:07.332" v="0" actId="478"/>
          <ac:picMkLst>
            <pc:docMk/>
            <pc:sldMk cId="861028941" sldId="257"/>
            <ac:picMk id="7" creationId="{120EE31F-6948-874E-9278-48620F0094C3}"/>
          </ac:picMkLst>
        </pc:picChg>
        <pc:picChg chg="del">
          <ac:chgData name="Magalie" userId="32faec06-5004-4be7-8b1a-a988cc716753" providerId="ADAL" clId="{F42A2018-61AA-4CA5-9333-33B1E4281924}" dt="2021-06-14T18:34:07.332" v="0" actId="478"/>
          <ac:picMkLst>
            <pc:docMk/>
            <pc:sldMk cId="861028941" sldId="257"/>
            <ac:picMk id="8" creationId="{241F67CE-71BF-AB43-9F7B-B416D36917B0}"/>
          </ac:picMkLst>
        </pc:picChg>
        <pc:picChg chg="del">
          <ac:chgData name="Magalie" userId="32faec06-5004-4be7-8b1a-a988cc716753" providerId="ADAL" clId="{F42A2018-61AA-4CA5-9333-33B1E4281924}" dt="2021-06-14T18:34:07.332" v="0" actId="478"/>
          <ac:picMkLst>
            <pc:docMk/>
            <pc:sldMk cId="861028941" sldId="257"/>
            <ac:picMk id="9" creationId="{16B8510F-AC7B-0140-A82F-29E6EC78771B}"/>
          </ac:picMkLst>
        </pc:picChg>
        <pc:picChg chg="del">
          <ac:chgData name="Magalie" userId="32faec06-5004-4be7-8b1a-a988cc716753" providerId="ADAL" clId="{F42A2018-61AA-4CA5-9333-33B1E4281924}" dt="2021-06-14T18:34:07.332" v="0" actId="478"/>
          <ac:picMkLst>
            <pc:docMk/>
            <pc:sldMk cId="861028941" sldId="257"/>
            <ac:picMk id="10" creationId="{491B2E46-E499-B44B-9564-05DCF7027301}"/>
          </ac:picMkLst>
        </pc:picChg>
        <pc:picChg chg="del">
          <ac:chgData name="Magalie" userId="32faec06-5004-4be7-8b1a-a988cc716753" providerId="ADAL" clId="{F42A2018-61AA-4CA5-9333-33B1E4281924}" dt="2021-06-14T18:34:07.332" v="0" actId="478"/>
          <ac:picMkLst>
            <pc:docMk/>
            <pc:sldMk cId="861028941" sldId="257"/>
            <ac:picMk id="11" creationId="{40E10BFC-CC26-DA40-88C0-593D5CF0C799}"/>
          </ac:picMkLst>
        </pc:picChg>
        <pc:picChg chg="del">
          <ac:chgData name="Magalie" userId="32faec06-5004-4be7-8b1a-a988cc716753" providerId="ADAL" clId="{F42A2018-61AA-4CA5-9333-33B1E4281924}" dt="2021-06-14T18:34:07.332" v="0" actId="478"/>
          <ac:picMkLst>
            <pc:docMk/>
            <pc:sldMk cId="861028941" sldId="257"/>
            <ac:picMk id="12" creationId="{E3668775-186E-E64B-A93D-5B8D6B6428A3}"/>
          </ac:picMkLst>
        </pc:picChg>
        <pc:picChg chg="del">
          <ac:chgData name="Magalie" userId="32faec06-5004-4be7-8b1a-a988cc716753" providerId="ADAL" clId="{F42A2018-61AA-4CA5-9333-33B1E4281924}" dt="2021-06-14T18:34:07.332" v="0" actId="478"/>
          <ac:picMkLst>
            <pc:docMk/>
            <pc:sldMk cId="861028941" sldId="257"/>
            <ac:picMk id="13" creationId="{E46A8CF9-A64C-1C4C-AEE1-CF9B82287E18}"/>
          </ac:picMkLst>
        </pc:picChg>
        <pc:picChg chg="del">
          <ac:chgData name="Magalie" userId="32faec06-5004-4be7-8b1a-a988cc716753" providerId="ADAL" clId="{F42A2018-61AA-4CA5-9333-33B1E4281924}" dt="2021-06-14T18:34:07.332" v="0" actId="478"/>
          <ac:picMkLst>
            <pc:docMk/>
            <pc:sldMk cId="861028941" sldId="257"/>
            <ac:picMk id="14" creationId="{486568F7-801A-2643-853C-7EB03D176B0B}"/>
          </ac:picMkLst>
        </pc:picChg>
        <pc:picChg chg="del">
          <ac:chgData name="Magalie" userId="32faec06-5004-4be7-8b1a-a988cc716753" providerId="ADAL" clId="{F42A2018-61AA-4CA5-9333-33B1E4281924}" dt="2021-06-14T18:34:07.332" v="0" actId="478"/>
          <ac:picMkLst>
            <pc:docMk/>
            <pc:sldMk cId="861028941" sldId="257"/>
            <ac:picMk id="15" creationId="{869813BE-2187-E940-BBCE-6694384FF821}"/>
          </ac:picMkLst>
        </pc:picChg>
        <pc:picChg chg="del">
          <ac:chgData name="Magalie" userId="32faec06-5004-4be7-8b1a-a988cc716753" providerId="ADAL" clId="{F42A2018-61AA-4CA5-9333-33B1E4281924}" dt="2021-06-14T18:34:07.332" v="0" actId="478"/>
          <ac:picMkLst>
            <pc:docMk/>
            <pc:sldMk cId="861028941" sldId="257"/>
            <ac:picMk id="16" creationId="{94B21395-68F9-9C45-81E6-D6ADC7D47823}"/>
          </ac:picMkLst>
        </pc:picChg>
        <pc:picChg chg="del">
          <ac:chgData name="Magalie" userId="32faec06-5004-4be7-8b1a-a988cc716753" providerId="ADAL" clId="{F42A2018-61AA-4CA5-9333-33B1E4281924}" dt="2021-06-14T18:34:07.332" v="0" actId="478"/>
          <ac:picMkLst>
            <pc:docMk/>
            <pc:sldMk cId="861028941" sldId="257"/>
            <ac:picMk id="17" creationId="{D58ADCE8-B9F3-9F4C-85A6-70986B067003}"/>
          </ac:picMkLst>
        </pc:picChg>
        <pc:picChg chg="del">
          <ac:chgData name="Magalie" userId="32faec06-5004-4be7-8b1a-a988cc716753" providerId="ADAL" clId="{F42A2018-61AA-4CA5-9333-33B1E4281924}" dt="2021-06-14T18:34:07.332" v="0" actId="478"/>
          <ac:picMkLst>
            <pc:docMk/>
            <pc:sldMk cId="861028941" sldId="257"/>
            <ac:picMk id="18" creationId="{495AC0E8-E392-D340-B1B5-FDB5EB293CA4}"/>
          </ac:picMkLst>
        </pc:picChg>
        <pc:picChg chg="add mod">
          <ac:chgData name="Magalie" userId="32faec06-5004-4be7-8b1a-a988cc716753" providerId="ADAL" clId="{F42A2018-61AA-4CA5-9333-33B1E4281924}" dt="2021-06-14T18:34:07.795" v="1"/>
          <ac:picMkLst>
            <pc:docMk/>
            <pc:sldMk cId="861028941" sldId="257"/>
            <ac:picMk id="19" creationId="{D7539263-16F1-4883-9B37-56C9282EAAFE}"/>
          </ac:picMkLst>
        </pc:picChg>
      </pc:sldChg>
      <pc:sldChg chg="addSp delSp modSp mod modTransition delAnim modAnim modNotesTx">
        <pc:chgData name="Magalie" userId="32faec06-5004-4be7-8b1a-a988cc716753" providerId="ADAL" clId="{F42A2018-61AA-4CA5-9333-33B1E4281924}" dt="2021-06-14T18:50:30.117" v="17"/>
        <pc:sldMkLst>
          <pc:docMk/>
          <pc:sldMk cId="1074148424" sldId="1005"/>
        </pc:sldMkLst>
        <pc:picChg chg="add del mod">
          <ac:chgData name="Magalie" userId="32faec06-5004-4be7-8b1a-a988cc716753" providerId="ADAL" clId="{F42A2018-61AA-4CA5-9333-33B1E4281924}" dt="2021-06-14T18:43:55.588" v="10"/>
          <ac:picMkLst>
            <pc:docMk/>
            <pc:sldMk cId="1074148424" sldId="1005"/>
            <ac:picMk id="5" creationId="{68076473-1093-4222-BA2D-7245A90BDC8A}"/>
          </ac:picMkLst>
        </pc:picChg>
        <pc:picChg chg="del">
          <ac:chgData name="Magalie" userId="32faec06-5004-4be7-8b1a-a988cc716753" providerId="ADAL" clId="{F42A2018-61AA-4CA5-9333-33B1E4281924}" dt="2021-06-14T18:41:37.856" v="7" actId="478"/>
          <ac:picMkLst>
            <pc:docMk/>
            <pc:sldMk cId="1074148424" sldId="1005"/>
            <ac:picMk id="6" creationId="{AC0B08DF-D69F-400D-8DEF-7DB66BF22461}"/>
          </ac:picMkLst>
        </pc:picChg>
        <pc:picChg chg="add del mod">
          <ac:chgData name="Magalie" userId="32faec06-5004-4be7-8b1a-a988cc716753" providerId="ADAL" clId="{F42A2018-61AA-4CA5-9333-33B1E4281924}" dt="2021-06-14T18:48:03.493" v="12"/>
          <ac:picMkLst>
            <pc:docMk/>
            <pc:sldMk cId="1074148424" sldId="1005"/>
            <ac:picMk id="7" creationId="{B03EBE24-AF37-4FFD-ADC8-7287A6194D76}"/>
          </ac:picMkLst>
        </pc:picChg>
        <pc:picChg chg="add del mod">
          <ac:chgData name="Magalie" userId="32faec06-5004-4be7-8b1a-a988cc716753" providerId="ADAL" clId="{F42A2018-61AA-4CA5-9333-33B1E4281924}" dt="2021-06-14T18:48:30.280" v="14"/>
          <ac:picMkLst>
            <pc:docMk/>
            <pc:sldMk cId="1074148424" sldId="1005"/>
            <ac:picMk id="8" creationId="{562B33BE-BB2F-4606-9A3F-89DBD3FCD415}"/>
          </ac:picMkLst>
        </pc:picChg>
        <pc:picChg chg="add del mod">
          <ac:chgData name="Magalie" userId="32faec06-5004-4be7-8b1a-a988cc716753" providerId="ADAL" clId="{F42A2018-61AA-4CA5-9333-33B1E4281924}" dt="2021-06-14T18:48:52.620" v="16"/>
          <ac:picMkLst>
            <pc:docMk/>
            <pc:sldMk cId="1074148424" sldId="1005"/>
            <ac:picMk id="9" creationId="{220BE994-AE67-423B-949C-54F10DC9E79A}"/>
          </ac:picMkLst>
        </pc:picChg>
        <pc:picChg chg="add mod">
          <ac:chgData name="Magalie" userId="32faec06-5004-4be7-8b1a-a988cc716753" providerId="ADAL" clId="{F42A2018-61AA-4CA5-9333-33B1E4281924}" dt="2021-06-14T18:50:30.117" v="17"/>
          <ac:picMkLst>
            <pc:docMk/>
            <pc:sldMk cId="1074148424" sldId="1005"/>
            <ac:picMk id="10" creationId="{5E1C8B4C-DB46-40CB-A7C4-A79C838A115B}"/>
          </ac:picMkLst>
        </pc:picChg>
      </pc:sldChg>
      <pc:sldChg chg="del">
        <pc:chgData name="Magalie" userId="32faec06-5004-4be7-8b1a-a988cc716753" providerId="ADAL" clId="{F42A2018-61AA-4CA5-9333-33B1E4281924}" dt="2021-06-14T18:40:28.861" v="6" actId="47"/>
        <pc:sldMkLst>
          <pc:docMk/>
          <pc:sldMk cId="3707826049" sldId="1006"/>
        </pc:sldMkLst>
      </pc:sldChg>
    </pc:docChg>
  </pc:docChgLst>
  <pc:docChgLst>
    <pc:chgData name="Magalie" userId="32faec06-5004-4be7-8b1a-a988cc716753" providerId="ADAL" clId="{85CD9B22-6445-4D96-A508-872DF29FCB2A}"/>
    <pc:docChg chg="custSel addSld modSld">
      <pc:chgData name="Magalie" userId="32faec06-5004-4be7-8b1a-a988cc716753" providerId="ADAL" clId="{85CD9B22-6445-4D96-A508-872DF29FCB2A}" dt="2021-05-26T12:38:21.428" v="7" actId="1076"/>
      <pc:docMkLst>
        <pc:docMk/>
      </pc:docMkLst>
      <pc:sldChg chg="addSp delSp modSp mod delAnim modAnim">
        <pc:chgData name="Magalie" userId="32faec06-5004-4be7-8b1a-a988cc716753" providerId="ADAL" clId="{85CD9B22-6445-4D96-A508-872DF29FCB2A}" dt="2021-05-26T12:38:21.428" v="7" actId="1076"/>
        <pc:sldMkLst>
          <pc:docMk/>
          <pc:sldMk cId="3560225050" sldId="1003"/>
        </pc:sldMkLst>
        <pc:picChg chg="del">
          <ac:chgData name="Magalie" userId="32faec06-5004-4be7-8b1a-a988cc716753" providerId="ADAL" clId="{85CD9B22-6445-4D96-A508-872DF29FCB2A}" dt="2021-05-26T12:38:17.802" v="5" actId="478"/>
          <ac:picMkLst>
            <pc:docMk/>
            <pc:sldMk cId="3560225050" sldId="1003"/>
            <ac:picMk id="6" creationId="{E80C1AD8-BA56-4519-9175-4D5FC1EAA942}"/>
          </ac:picMkLst>
        </pc:picChg>
        <pc:picChg chg="add mod">
          <ac:chgData name="Magalie" userId="32faec06-5004-4be7-8b1a-a988cc716753" providerId="ADAL" clId="{85CD9B22-6445-4D96-A508-872DF29FCB2A}" dt="2021-05-26T12:38:21.428" v="7" actId="1076"/>
          <ac:picMkLst>
            <pc:docMk/>
            <pc:sldMk cId="3560225050" sldId="1003"/>
            <ac:picMk id="7" creationId="{929B4469-6FB8-465C-83FE-19F0A179FB29}"/>
          </ac:picMkLst>
        </pc:picChg>
      </pc:sldChg>
      <pc:sldChg chg="addSp delSp modSp mod delAnim modAnim modNotesTx">
        <pc:chgData name="Magalie" userId="32faec06-5004-4be7-8b1a-a988cc716753" providerId="ADAL" clId="{85CD9B22-6445-4D96-A508-872DF29FCB2A}" dt="2021-05-26T10:38:44.185" v="4"/>
        <pc:sldMkLst>
          <pc:docMk/>
          <pc:sldMk cId="1074148424" sldId="1005"/>
        </pc:sldMkLst>
        <pc:picChg chg="del">
          <ac:chgData name="Magalie" userId="32faec06-5004-4be7-8b1a-a988cc716753" providerId="ADAL" clId="{85CD9B22-6445-4D96-A508-872DF29FCB2A}" dt="2021-05-26T10:32:53.031" v="2" actId="478"/>
          <ac:picMkLst>
            <pc:docMk/>
            <pc:sldMk cId="1074148424" sldId="1005"/>
            <ac:picMk id="5" creationId="{E3A84B4C-B2A5-4A69-94AD-CDFFF5E10536}"/>
          </ac:picMkLst>
        </pc:picChg>
        <pc:picChg chg="add mod">
          <ac:chgData name="Magalie" userId="32faec06-5004-4be7-8b1a-a988cc716753" providerId="ADAL" clId="{85CD9B22-6445-4D96-A508-872DF29FCB2A}" dt="2021-05-26T10:38:44.185" v="4"/>
          <ac:picMkLst>
            <pc:docMk/>
            <pc:sldMk cId="1074148424" sldId="1005"/>
            <ac:picMk id="6" creationId="{AC0B08DF-D69F-400D-8DEF-7DB66BF22461}"/>
          </ac:picMkLst>
        </pc:picChg>
      </pc:sldChg>
      <pc:sldChg chg="add">
        <pc:chgData name="Magalie" userId="32faec06-5004-4be7-8b1a-a988cc716753" providerId="ADAL" clId="{85CD9B22-6445-4D96-A508-872DF29FCB2A}" dt="2021-05-26T10:24:12.446" v="0"/>
        <pc:sldMkLst>
          <pc:docMk/>
          <pc:sldMk cId="1091644406" sldId="1010"/>
        </pc:sldMkLst>
      </pc:sldChg>
      <pc:sldChg chg="add">
        <pc:chgData name="Magalie" userId="32faec06-5004-4be7-8b1a-a988cc716753" providerId="ADAL" clId="{85CD9B22-6445-4D96-A508-872DF29FCB2A}" dt="2021-05-26T10:24:12.446" v="0"/>
        <pc:sldMkLst>
          <pc:docMk/>
          <pc:sldMk cId="1912878033" sldId="1011"/>
        </pc:sldMkLst>
      </pc:sldChg>
      <pc:sldChg chg="add">
        <pc:chgData name="Magalie" userId="32faec06-5004-4be7-8b1a-a988cc716753" providerId="ADAL" clId="{85CD9B22-6445-4D96-A508-872DF29FCB2A}" dt="2021-05-26T10:24:12.446" v="0"/>
        <pc:sldMkLst>
          <pc:docMk/>
          <pc:sldMk cId="1577379106" sldId="1012"/>
        </pc:sldMkLst>
      </pc:sldChg>
      <pc:sldChg chg="add">
        <pc:chgData name="Magalie" userId="32faec06-5004-4be7-8b1a-a988cc716753" providerId="ADAL" clId="{85CD9B22-6445-4D96-A508-872DF29FCB2A}" dt="2021-05-26T10:24:12.446" v="0"/>
        <pc:sldMkLst>
          <pc:docMk/>
          <pc:sldMk cId="826811057" sldId="101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SALAZAR\Desktop\2022%20JIAF%20INDICATOR%20REFERENCE%20TABLE%20-%20Export%20from%20Google%20live%20Spread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265A-4912-A85D-6A90F059C5F2}"/>
              </c:ext>
            </c:extLst>
          </c:dPt>
          <c:dPt>
            <c:idx val="1"/>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3-265A-4912-A85D-6A90F059C5F2}"/>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265A-4912-A85D-6A90F059C5F2}"/>
              </c:ext>
            </c:extLst>
          </c:dPt>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7-265A-4912-A85D-6A90F059C5F2}"/>
              </c:ext>
            </c:extLst>
          </c:dPt>
          <c:dPt>
            <c:idx val="4"/>
            <c:invertIfNegative val="0"/>
            <c:bubble3D val="0"/>
            <c:spPr>
              <a:solidFill>
                <a:schemeClr val="accent2">
                  <a:lumMod val="50000"/>
                </a:schemeClr>
              </a:solidFill>
              <a:ln>
                <a:noFill/>
              </a:ln>
              <a:effectLst/>
            </c:spPr>
            <c:extLst>
              <c:ext xmlns:c16="http://schemas.microsoft.com/office/drawing/2014/chart" uri="{C3380CC4-5D6E-409C-BE32-E72D297353CC}">
                <c16:uniqueId val="{00000009-265A-4912-A85D-6A90F059C5F2}"/>
              </c:ext>
            </c:extLst>
          </c:dPt>
          <c:cat>
            <c:strRef>
              <c:f>Sheet1!$A$1:$A$5</c:f>
              <c:strCache>
                <c:ptCount val="5"/>
                <c:pt idx="0">
                  <c:v>AAP</c:v>
                </c:pt>
                <c:pt idx="1">
                  <c:v>AFI</c:v>
                </c:pt>
                <c:pt idx="2">
                  <c:v>AMN</c:v>
                </c:pt>
                <c:pt idx="3">
                  <c:v>AoRs</c:v>
                </c:pt>
                <c:pt idx="4">
                  <c:v>ACLED</c:v>
                </c:pt>
              </c:strCache>
            </c:strRef>
          </c:cat>
          <c:val>
            <c:numRef>
              <c:f>Sheet1!$B$1:$B$5</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A-265A-4912-A85D-6A90F059C5F2}"/>
            </c:ext>
          </c:extLst>
        </c:ser>
        <c:dLbls>
          <c:showLegendKey val="0"/>
          <c:showVal val="0"/>
          <c:showCatName val="0"/>
          <c:showSerName val="0"/>
          <c:showPercent val="0"/>
          <c:showBubbleSize val="0"/>
        </c:dLbls>
        <c:gapWidth val="4"/>
        <c:overlap val="-27"/>
        <c:axId val="320411560"/>
        <c:axId val="320410384"/>
      </c:barChart>
      <c:catAx>
        <c:axId val="320411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1"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320410384"/>
        <c:crosses val="autoZero"/>
        <c:auto val="1"/>
        <c:lblAlgn val="ctr"/>
        <c:lblOffset val="100"/>
        <c:noMultiLvlLbl val="0"/>
      </c:catAx>
      <c:valAx>
        <c:axId val="320410384"/>
        <c:scaling>
          <c:orientation val="minMax"/>
        </c:scaling>
        <c:delete val="1"/>
        <c:axPos val="l"/>
        <c:majorGridlines>
          <c:spPr>
            <a:ln w="9525" cap="flat" cmpd="sng" algn="ctr">
              <a:solidFill>
                <a:schemeClr val="bg1"/>
              </a:solidFill>
              <a:round/>
            </a:ln>
            <a:effectLst/>
          </c:spPr>
        </c:majorGridlines>
        <c:numFmt formatCode="General" sourceLinked="1"/>
        <c:majorTickMark val="none"/>
        <c:minorTickMark val="none"/>
        <c:tickLblPos val="nextTo"/>
        <c:crossAx val="32041156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Sunburst_HD!$A$2:$C$98</cx:f>
        <cx:lvl ptCount="97">
          <cx:pt idx="0">% children dropping out of school in the last XX months</cx:pt>
          <cx:pt idx="1">% households by highest education level (primary, secondary and tertiary)</cx:pt>
          <cx:pt idx="2">Livelihood coping strategy (basic needs)</cx:pt>
          <cx:pt idx="3">Livelihood coping strategy (food) - 30 day recall</cx:pt>
          <cx:pt idx="4">% of HHs engaging in harmful coping mechanisms in the last 30 days</cx:pt>
          <cx:pt idx="5">HH = % of girls / boys engaging in harmful activities
KI = # of harmful activities per location </cx:pt>
          <cx:pt idx="6">% of HHs engaging in negative coping mechanisms to WASH access issues</cx:pt>
          <cx:pt idx="7">% of people reporting they are unable to access healthcare when they require it.</cx:pt>
          <cx:pt idx="8">% of population in sites with access to functioning complaints and feedback mechanisms</cx:pt>
          <cx:pt idx="9">% of population in sites with appropriate site management services</cx:pt>
          <cx:pt idx="10">% of population in sites with inclusive and representative governance structures</cx:pt>
          <cx:pt idx="11">% of population with access to basic services within walking distance</cx:pt>
          <cx:pt idx="12">% children in schools without access to an improved drinking water source</cx:pt>
          <cx:pt idx="13">% children in schools without access to hygienic latrines</cx:pt>
          <cx:pt idx="14">% children not attending school by sex and school-level (as a result of the crisis)</cx:pt>
          <cx:pt idx="15">Average time needed by school-enrolled children to access the nearest education facility (pre-primary)</cx:pt>
          <cx:pt idx="16">Average time needed by school-enrolled children to access the nearest education facility (primary)</cx:pt>
          <cx:pt idx="17">Average time needed by school-enrolled children to access the nearest education facility (secondary)</cx:pt>
          <cx:pt idx="18">Food Expenditure share</cx:pt>
          <cx:pt idx="19">Food Production losses</cx:pt>
          <cx:pt idx="20">Household Economy Approach (HEA)</cx:pt>
          <cx:pt idx="21">Productive assets losses</cx:pt>
          <cx:pt idx="22">Number of HF with Basic Emergency Obstetric Care/ 500,000 population, by administrative unit</cx:pt>
          <cx:pt idx="23">Number of inpatient beds per 10,000</cx:pt>
          <cx:pt idx="24">Number of skilled birth attendant personnel (doctors, nurses, certified midwives) per 10,000 people</cx:pt>
          <cx:pt idx="25">Percentage of population that can access primary healthcare within one hour’s walk from dwellings</cx:pt>
          <cx:pt idx="26">Exclusive breastfeeding for infants 0-5 months</cx:pt>
          <cx:pt idx="27">Infants 0-5 months that are not breastfed who have access to Breast Milk Substitutes (BMS) supplies and support in line with the Code and the IFE OG standards and recommendations</cx:pt>
          <cx:pt idx="28">Infants 6-11 months that are not breastfed who have access to Breast Milk Substitutes (BMS) supplies and support in line with the Code and the IFE OG standards and recommendations</cx:pt>
          <cx:pt idx="29">Minimum Acceptable Diet in children 6 to 23 months</cx:pt>
          <cx:pt idx="30">Minimum Dietary Diversity in children 6 to 23 months</cx:pt>
          <cx:pt idx="31">
Availability of core GBV services (GBV Case management, Individual psychosocial support (PSS), Clinical Management of Rape (CMR), Medical services for IPV/other physical violence, Mental Health).</cx:pt>
          <cx:pt idx="32">% of HH members without valid civil documentation and unable to obtain them</cx:pt>
          <cx:pt idx="33">% of HH reporting incidents of threaths of eviction</cx:pt>
          <cx:pt idx="34">% of HHs reporting protection issues when accessing humanitarian assistance in the last 3 months</cx:pt>
          <cx:pt idx="35">% of HHs that have experienced movement restrictions in the last 3 months</cx:pt>
          <cx:pt idx="36">% of HHs without access to official law enforcement authorities and/or judiciary system</cx:pt>
          <cx:pt idx="37">% of household reporting HLP disputes</cx:pt>
          <cx:pt idx="38">% of households accessing their housing/shelter with security of tenure</cx:pt>
          <cx:pt idx="39">% of households without access to land or resources for their livelihoods</cx:pt>
          <cx:pt idx="40">% of persons (SADD) in sites/communities reporting presence of EO without access to risk education</cx:pt>
          <cx:pt idx="41">% of persons (SADD) who have reduced access to land, resources or livelihood due to EO contamination</cx:pt>
          <cx:pt idx="42">% of persons (SADD) without access to core Victims Assistance services by community</cx:pt>
          <cx:pt idx="43">% of population in specific groups excluded or with limited access to services (i.e. UASC, persons with disabilities, older persons, minority groups, etc.)</cx:pt>
          <cx:pt idx="44">Access to/ Availability of core CP services per area</cx:pt>
          <cx:pt idx="45">% of HH with access to basic infrastructures and essential services</cx:pt>
          <cx:pt idx="46">% of HHs who are currently living in unsafe/unhealthy areas affected by community hazards</cx:pt>
          <cx:pt idx="47">% of HHs who perceive their dwelling to be safe to reside in</cx:pt>
          <cx:pt idx="48">% of HHs whose dwelling enclosure provides adequate safety to the occupants, protection from exposure, and low risk of failure in predictable hazards.</cx:pt>
          <cx:pt idx="49">% of HHs without clear security of tenure within their community</cx:pt>
          <cx:pt idx="50">% of Households living in damaged shelter per damage category</cx:pt>
          <cx:pt idx="51">% of households per shelter type or lack of shelter (for a given length of time)</cx:pt>
          <cx:pt idx="52">% or HHs by settlement type </cx:pt>
          <cx:pt idx="53">(alternate) % of HHs with safe access to market for shelter-related items within an acceptable amount of time or distance</cx:pt>
          <cx:pt idx="54">Summerization/Winterization -- Contextual indicator could be added per type of shelter above for severe climates.</cx:pt>
          <cx:pt idx="55">% of HHs facing environmental sanitation problems (living in areas where solid waste, waterwaste, open defecation was visible around their accommodation - 30 meters or less)</cx:pt>
          <cx:pt idx="56">% of the population identified as having disabilities (in line with the Washington Group Questions)</cx:pt>
          <cx:pt idx="57">% of children who have suffered attacks in or on their way to school in the last XX months</cx:pt>
          <cx:pt idx="58">% of teachers who have suffered attacks in or on their way to school in the last XX months</cx:pt>
          <cx:pt idx="59">Food Consumption Score</cx:pt>
          <cx:pt idx="60">Household Dietary Diversity Score</cx:pt>
          <cx:pt idx="61">Household Hunger Scale (HHS)</cx:pt>
          <cx:pt idx="62">IPC/CH - for all IPC/CH countries with updated analysis - if up-to-date IPC analysis results are not available, other FS indicators can be used for FS sector</cx:pt>
          <cx:pt idx="63">Reduced Coping Strategies Index</cx:pt>
          <cx:pt idx="64">Case Fatality Ratio (CFR) for most common diseases</cx:pt>
          <cx:pt idx="65">Coverage of DTC3 (DPT3 / PENTA3) in &lt; 1 year old, by administrative unit</cx:pt>
          <cx:pt idx="66">Number of cases or incidence rates for selected diseases relevant to the local context (cholera, measles, acute meningitis, others)</cx:pt>
          <cx:pt idx="67">Percentage of children aged six months to 15 years who have received measles vaccination</cx:pt>
          <cx:pt idx="68">Crude Death/Mortality Rate (deaths/ 10,000 persons/ day)</cx:pt>
          <cx:pt idx="69">Prevalence of anemia Hb &lt;11g/dl in children 6 - 59 months</cx:pt>
          <cx:pt idx="70">Prevalence of anemia Hb &lt;11g/dl in pregnant lactating women</cx:pt>
          <cx:pt idx="71">Prevalence of Global Acute Malnutrition (GAM) based on BMI-for-Age Z-Score&lt;-2 among Adolescents</cx:pt>
          <cx:pt idx="72">Prevalence of Global Acute Malnutrition (GAM) based on Mid-Upper Arm Circumference (MUAC) &lt;125mm and/or bilateral oedema among children 6-59 months</cx:pt>
          <cx:pt idx="73">Prevalence of Global Acute Malnutrition (GAM) based on Mid-Upper Arm Circumference (MUAC)&lt;210-230 (depending on the contexts) and/or bilateral oedema among Pregnant and Lactating Women (PLW)</cx:pt>
          <cx:pt idx="74">Prevalence of Global Acute Malnutrition (GAM) based on Mid-Upper Arm Circumference (MUAC)&lt;210mm among Older People</cx:pt>
          <cx:pt idx="75">Prevalence of Global Acute Malnutrition (GAM) based on weight for height Z-score (WHZ)&lt;-2 and/or bilateral oedema among children 0-59 months</cx:pt>
          <cx:pt idx="76">Prevalence of overweight based on weight for height Z-score (WHZ)&gt;2 among children 0-59 months</cx:pt>
          <cx:pt idx="77">Prevalence of stunting based on height-for-age Z-score (HAZ)&lt;-2 among children 0-59 months</cx:pt>
          <cx:pt idx="78">Under-five Death/Mortality Rate (deaths/ 10,000 children U5/ day)</cx:pt>
          <cx:pt idx="79">% of girls / boys / women at risk of GBV 
Or
# of GBV risk factors per location
</cx:pt>
          <cx:pt idx="80">% of girls / boys engaged in hazardous child labour</cx:pt>
          <cx:pt idx="81">% of girls / boys that have been separated from their parents or other typical adult caregivers</cx:pt>
          <cx:pt idx="82">% of girls / women who avoid areas because they feel unsafe</cx:pt>
          <cx:pt idx="83">% of HH where at least one member (SADD) is reporting signs of distress (self-diagnosed)</cx:pt>
          <cx:pt idx="84">% of HHs reporting concerns from any harm, physical threaths or discrimination in the area where they are livingin the last 3 months</cx:pt>
          <cx:pt idx="85">% of HHs who have suffered incidents affecting HH members in the last 3 months</cx:pt>
          <cx:pt idx="86">% of persons (SADD) fearing presence of EO</cx:pt>
          <cx:pt idx="87">% of persons whose disability is related to an explosive hazard by community (SADD)</cx:pt>
          <cx:pt idx="88">% of population in sites/communities reporting protection incidents in the last 3 months</cx:pt>
          <cx:pt idx="89">Civilian population killed or injured by violence, conflict or natural hazards</cx:pt>
          <cx:pt idx="90">Persons killed or injured by EO by community (SADD)</cx:pt>
          <cx:pt idx="91">Persons living or returning to areas with EO contamination (SADD)</cx:pt>
          <cx:pt idx="92">Prevalence of child marriage</cx:pt>
          <cx:pt idx="93">% of HHs having access to a sufficient quantity of water for drinking, cooking, bathing, washing or other domestic use</cx:pt>
          <cx:pt idx="94">% of HHs having sufficient access to a functional and improved sanitation facility
% of HHs with access to an improved sanitation facility
% of HHs that are sharing latrine with less than 20 people</cx:pt>
          <cx:pt idx="95">HH: % of HHs having access to sufficient handwashing facilities
Area: 
% of HHs with soap
% of HHs handwashing facility on premise with soap and water available</cx:pt>
          <cx:pt idx="96">HH: % of HHs having access to water sources of sufficient quality and availability
Area: 
% of HHs with access to an improved water source
% of HHs with water collection time not exceeding 30 minutes for a roundtrup including queuing
</cx:pt>
        </cx:lvl>
        <cx:lvl ptCount="97">
          <cx:pt idx="0">Education</cx:pt>
          <cx:pt idx="2">Food Security</cx:pt>
          <cx:pt idx="4">Protection</cx:pt>
          <cx:pt idx="6">WASH</cx:pt>
          <cx:pt idx="7">Health</cx:pt>
          <cx:pt idx="8">CCCM</cx:pt>
          <cx:pt idx="12">Education</cx:pt>
          <cx:pt idx="18">Food Security</cx:pt>
          <cx:pt idx="22">Health</cx:pt>
          <cx:pt idx="26">Nutrition</cx:pt>
          <cx:pt idx="31">Protection</cx:pt>
          <cx:pt idx="45">Shelter</cx:pt>
          <cx:pt idx="55">WASH</cx:pt>
          <cx:pt idx="56">Cross</cx:pt>
          <cx:pt idx="57">Education</cx:pt>
          <cx:pt idx="59">Food Security</cx:pt>
          <cx:pt idx="64">Health</cx:pt>
          <cx:pt idx="68">Nutrition</cx:pt>
          <cx:pt idx="79">Protection</cx:pt>
          <cx:pt idx="93">WASH</cx:pt>
        </cx:lvl>
        <cx:lvl ptCount="97">
          <cx:pt idx="0">Coping Mechanisms</cx:pt>
          <cx:pt idx="7">Living Conditions</cx:pt>
          <cx:pt idx="8">Living Standards</cx:pt>
          <cx:pt idx="56">Physical and Mental Wellbeing</cx:pt>
        </cx:lvl>
      </cx:strDim>
      <cx:numDim type="size">
        <cx:f>Sunburst_HD!$D$2:$D$98</cx:f>
        <cx:lvl ptCount="97" formatCode="General">
          <cx:pt idx="0">1</cx:pt>
          <cx:pt idx="1">1</cx:pt>
          <cx:pt idx="2">1</cx:pt>
          <cx:pt idx="3">1</cx:pt>
          <cx:pt idx="4">1</cx:pt>
          <cx:pt idx="5">1</cx:pt>
          <cx:pt idx="6">1</cx:pt>
          <cx:pt idx="7">1</cx:pt>
          <cx:pt idx="8">1</cx:pt>
          <cx:pt idx="9">1</cx:pt>
          <cx:pt idx="10">1</cx:pt>
          <cx:pt idx="11">1</cx:pt>
          <cx:pt idx="12">1</cx:pt>
          <cx:pt idx="13">1</cx:pt>
          <cx:pt idx="14">1</cx:pt>
          <cx:pt idx="15">1</cx:pt>
          <cx:pt idx="16">1</cx:pt>
          <cx:pt idx="17">1</cx:pt>
          <cx:pt idx="18">1</cx:pt>
          <cx:pt idx="19">1</cx:pt>
          <cx:pt idx="20">1</cx:pt>
          <cx:pt idx="21">1</cx:pt>
          <cx:pt idx="22">1</cx:pt>
          <cx:pt idx="23">1</cx:pt>
          <cx:pt idx="24">1</cx:pt>
          <cx:pt idx="25">1</cx:pt>
          <cx:pt idx="26">1</cx:pt>
          <cx:pt idx="27">1</cx:pt>
          <cx:pt idx="28">1</cx:pt>
          <cx:pt idx="29">1</cx:pt>
          <cx:pt idx="30">1</cx:pt>
          <cx:pt idx="31">1</cx:pt>
          <cx:pt idx="32">1</cx:pt>
          <cx:pt idx="33">1</cx:pt>
          <cx:pt idx="34">1</cx:pt>
          <cx:pt idx="35">1</cx:pt>
          <cx:pt idx="36">1</cx:pt>
          <cx:pt idx="37">1</cx:pt>
          <cx:pt idx="38">1</cx:pt>
          <cx:pt idx="39">1</cx:pt>
          <cx:pt idx="40">1</cx:pt>
          <cx:pt idx="41">1</cx:pt>
          <cx:pt idx="42">1</cx:pt>
          <cx:pt idx="43">1</cx:pt>
          <cx:pt idx="44">1</cx:pt>
          <cx:pt idx="45">1</cx:pt>
          <cx:pt idx="46">1</cx:pt>
          <cx:pt idx="47">1</cx:pt>
          <cx:pt idx="48">1</cx:pt>
          <cx:pt idx="49">1</cx:pt>
          <cx:pt idx="50">1</cx:pt>
          <cx:pt idx="51">1</cx:pt>
          <cx:pt idx="52">1</cx:pt>
          <cx:pt idx="53">1</cx:pt>
          <cx:pt idx="54">1</cx:pt>
          <cx:pt idx="55">1</cx:pt>
          <cx:pt idx="56">1</cx:pt>
          <cx:pt idx="57">1</cx:pt>
          <cx:pt idx="58">1</cx:pt>
          <cx:pt idx="59">1</cx:pt>
          <cx:pt idx="60">1</cx:pt>
          <cx:pt idx="61">1</cx:pt>
          <cx:pt idx="62">1</cx:pt>
          <cx:pt idx="63">1</cx:pt>
          <cx:pt idx="64">1</cx:pt>
          <cx:pt idx="65">1</cx:pt>
          <cx:pt idx="66">1</cx:pt>
          <cx:pt idx="67">1</cx:pt>
          <cx:pt idx="68">1</cx:pt>
          <cx:pt idx="69">1</cx:pt>
          <cx:pt idx="70">1</cx:pt>
          <cx:pt idx="71">1</cx:pt>
          <cx:pt idx="72">1</cx:pt>
          <cx:pt idx="73">1</cx:pt>
          <cx:pt idx="74">1</cx:pt>
          <cx:pt idx="75">1</cx:pt>
          <cx:pt idx="76">1</cx:pt>
          <cx:pt idx="77">1</cx:pt>
          <cx:pt idx="78">1</cx:pt>
          <cx:pt idx="79">1</cx:pt>
          <cx:pt idx="80">1</cx:pt>
          <cx:pt idx="81">1</cx:pt>
          <cx:pt idx="82">1</cx:pt>
          <cx:pt idx="83">1</cx:pt>
          <cx:pt idx="84">1</cx:pt>
          <cx:pt idx="85">1</cx:pt>
          <cx:pt idx="86">1</cx:pt>
          <cx:pt idx="87">1</cx:pt>
          <cx:pt idx="88">1</cx:pt>
          <cx:pt idx="89">1</cx:pt>
          <cx:pt idx="90">1</cx:pt>
          <cx:pt idx="91">1</cx:pt>
          <cx:pt idx="92">1</cx:pt>
          <cx:pt idx="93">1</cx:pt>
          <cx:pt idx="94">1</cx:pt>
          <cx:pt idx="95">1</cx:pt>
          <cx:pt idx="96">1</cx:pt>
        </cx:lvl>
      </cx:numDim>
    </cx:data>
  </cx:chartData>
  <cx:chart>
    <cx:title pos="t" align="ctr" overlay="0"/>
    <cx:plotArea>
      <cx:plotAreaRegion>
        <cx:series layoutId="sunburst" uniqueId="{5173385F-54E0-484B-9E60-5A9FC63AEF76}">
          <cx:tx>
            <cx:txData>
              <cx:f>Sunburst_HD!$D$1</cx:f>
              <cx:v>Count of num22</cx:v>
            </cx:txData>
          </cx:tx>
          <cx:dataLabels pos="ctr">
            <cx:visibility seriesName="0" categoryName="1" value="0"/>
          </cx:dataLabels>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8A04F5-5DF8-4A34-9B1B-4FB7971924B0}" type="doc">
      <dgm:prSet loTypeId="urn:microsoft.com/office/officeart/2005/8/layout/cycle8" loCatId="cycle" qsTypeId="urn:microsoft.com/office/officeart/2005/8/quickstyle/simple1" qsCatId="simple" csTypeId="urn:microsoft.com/office/officeart/2005/8/colors/accent1_2" csCatId="accent1" phldr="1"/>
      <dgm:spPr/>
    </dgm:pt>
    <dgm:pt modelId="{5B47DF79-1021-40C0-908B-EA1FEE07BE64}">
      <dgm:prSet phldrT="[Text]" custT="1"/>
      <dgm:spPr>
        <a:solidFill>
          <a:schemeClr val="accent5">
            <a:lumMod val="50000"/>
          </a:schemeClr>
        </a:solidFill>
      </dgm:spPr>
      <dgm:t>
        <a:bodyPr/>
        <a:lstStyle/>
        <a:p>
          <a:r>
            <a:rPr lang="de-CH" sz="1050" b="1">
              <a:latin typeface="Lato" panose="020F0502020204030203" pitchFamily="34" charset="0"/>
              <a:ea typeface="Lato" panose="020F0502020204030203" pitchFamily="34" charset="0"/>
              <a:cs typeface="Lato" panose="020F0502020204030203" pitchFamily="34" charset="0"/>
            </a:rPr>
            <a:t>2</a:t>
          </a:r>
          <a:r>
            <a:rPr lang="de-CH" sz="1050">
              <a:latin typeface="Lato" panose="020F0502020204030203" pitchFamily="34" charset="0"/>
              <a:ea typeface="Lato" panose="020F0502020204030203" pitchFamily="34" charset="0"/>
              <a:cs typeface="Lato" panose="020F0502020204030203" pitchFamily="34" charset="0"/>
            </a:rPr>
            <a:t>. </a:t>
          </a:r>
          <a:r>
            <a:rPr lang="de-CH" sz="1050" b="1">
              <a:latin typeface="Lato" panose="020F0502020204030203" pitchFamily="34" charset="0"/>
              <a:ea typeface="Lato" panose="020F0502020204030203" pitchFamily="34" charset="0"/>
              <a:cs typeface="Lato" panose="020F0502020204030203" pitchFamily="34" charset="0"/>
            </a:rPr>
            <a:t>COPING</a:t>
          </a:r>
          <a:r>
            <a:rPr lang="de-CH" sz="1050">
              <a:latin typeface="Lato" panose="020F0502020204030203" pitchFamily="34" charset="0"/>
              <a:ea typeface="Lato" panose="020F0502020204030203" pitchFamily="34" charset="0"/>
              <a:cs typeface="Lato" panose="020F0502020204030203" pitchFamily="34" charset="0"/>
            </a:rPr>
            <a:t> </a:t>
          </a:r>
          <a:r>
            <a:rPr lang="de-CH" sz="1050" b="1">
              <a:latin typeface="Lato" panose="020F0502020204030203" pitchFamily="34" charset="0"/>
              <a:ea typeface="Lato" panose="020F0502020204030203" pitchFamily="34" charset="0"/>
              <a:cs typeface="Lato" panose="020F0502020204030203" pitchFamily="34" charset="0"/>
            </a:rPr>
            <a:t>MECHANISMS</a:t>
          </a:r>
          <a:r>
            <a:rPr lang="de-CH" sz="1050">
              <a:latin typeface="Lato" panose="020F0502020204030203" pitchFamily="34" charset="0"/>
              <a:ea typeface="Lato" panose="020F0502020204030203" pitchFamily="34" charset="0"/>
              <a:cs typeface="Lato" panose="020F0502020204030203" pitchFamily="34" charset="0"/>
            </a:rPr>
            <a:t> </a:t>
          </a:r>
          <a:endParaRPr lang="en-US" sz="1050">
            <a:latin typeface="Lato" panose="020F0502020204030203" pitchFamily="34" charset="0"/>
            <a:ea typeface="Lato" panose="020F0502020204030203" pitchFamily="34" charset="0"/>
            <a:cs typeface="Lato" panose="020F0502020204030203" pitchFamily="34" charset="0"/>
          </a:endParaRPr>
        </a:p>
      </dgm:t>
    </dgm:pt>
    <dgm:pt modelId="{C1CAB357-032F-4103-991F-AB89A7F1A78E}" type="sibTrans" cxnId="{9CDC7BAB-44BF-48CA-B6DB-D89598731EF2}">
      <dgm:prSet/>
      <dgm:spPr/>
      <dgm:t>
        <a:bodyPr/>
        <a:lstStyle/>
        <a:p>
          <a:endParaRPr lang="en-US" sz="1400">
            <a:latin typeface="Lato Black" panose="020F0A02020204030203" pitchFamily="34" charset="0"/>
          </a:endParaRPr>
        </a:p>
      </dgm:t>
    </dgm:pt>
    <dgm:pt modelId="{402B20E0-0EEA-4622-839F-33BDD95308D7}" type="parTrans" cxnId="{9CDC7BAB-44BF-48CA-B6DB-D89598731EF2}">
      <dgm:prSet/>
      <dgm:spPr/>
      <dgm:t>
        <a:bodyPr/>
        <a:lstStyle/>
        <a:p>
          <a:endParaRPr lang="en-US" sz="1400">
            <a:latin typeface="Lato Black" panose="020F0A02020204030203" pitchFamily="34" charset="0"/>
          </a:endParaRPr>
        </a:p>
      </dgm:t>
    </dgm:pt>
    <dgm:pt modelId="{A867183C-6B78-4BB0-83F9-BE8B58B73BA1}">
      <dgm:prSet phldrT="[Text]" custT="1"/>
      <dgm:spPr>
        <a:solidFill>
          <a:schemeClr val="accent5">
            <a:lumMod val="50000"/>
          </a:schemeClr>
        </a:solidFill>
      </dgm:spPr>
      <dgm:t>
        <a:bodyPr/>
        <a:lstStyle/>
        <a:p>
          <a:r>
            <a:rPr lang="de-CH" sz="1100" b="1">
              <a:latin typeface="Lato" panose="020F0502020204030203" pitchFamily="34" charset="0"/>
              <a:ea typeface="Lato" panose="020F0502020204030203" pitchFamily="34" charset="0"/>
              <a:cs typeface="Lato" panose="020F0502020204030203" pitchFamily="34" charset="0"/>
            </a:rPr>
            <a:t>3. PHYSICAL &amp; MENTAL </a:t>
          </a:r>
          <a:r>
            <a:rPr lang="de-CH" sz="1050" b="1">
              <a:latin typeface="Lato" panose="020F0502020204030203" pitchFamily="34" charset="0"/>
              <a:ea typeface="Lato" panose="020F0502020204030203" pitchFamily="34" charset="0"/>
              <a:cs typeface="Lato" panose="020F0502020204030203" pitchFamily="34" charset="0"/>
            </a:rPr>
            <a:t>WELLBEING</a:t>
          </a:r>
          <a:endParaRPr lang="en-US" sz="1050" b="1">
            <a:latin typeface="Lato" panose="020F0502020204030203" pitchFamily="34" charset="0"/>
            <a:ea typeface="Lato" panose="020F0502020204030203" pitchFamily="34" charset="0"/>
            <a:cs typeface="Lato" panose="020F0502020204030203" pitchFamily="34" charset="0"/>
          </a:endParaRPr>
        </a:p>
      </dgm:t>
    </dgm:pt>
    <dgm:pt modelId="{717BCCD5-597E-49A8-AB7A-5999ADA6F390}" type="sibTrans" cxnId="{94C669AA-880E-418D-A261-1414F706AC84}">
      <dgm:prSet/>
      <dgm:spPr/>
      <dgm:t>
        <a:bodyPr/>
        <a:lstStyle/>
        <a:p>
          <a:endParaRPr lang="en-US" sz="1400">
            <a:latin typeface="Lato Black" panose="020F0A02020204030203" pitchFamily="34" charset="0"/>
          </a:endParaRPr>
        </a:p>
      </dgm:t>
    </dgm:pt>
    <dgm:pt modelId="{E1E73B58-A876-4A04-87D0-130D66F1AF2B}" type="parTrans" cxnId="{94C669AA-880E-418D-A261-1414F706AC84}">
      <dgm:prSet/>
      <dgm:spPr/>
      <dgm:t>
        <a:bodyPr/>
        <a:lstStyle/>
        <a:p>
          <a:endParaRPr lang="en-US" sz="1400">
            <a:latin typeface="Lato Black" panose="020F0A02020204030203" pitchFamily="34" charset="0"/>
          </a:endParaRPr>
        </a:p>
      </dgm:t>
    </dgm:pt>
    <dgm:pt modelId="{872FD832-C3E3-4DCF-8C8F-8D7BC0B859DA}">
      <dgm:prSet phldrT="[Text]" custT="1"/>
      <dgm:spPr>
        <a:solidFill>
          <a:schemeClr val="accent5">
            <a:lumMod val="50000"/>
          </a:schemeClr>
        </a:solidFill>
      </dgm:spPr>
      <dgm:t>
        <a:bodyPr/>
        <a:lstStyle/>
        <a:p>
          <a:r>
            <a:rPr lang="de-CH" sz="1050" b="1">
              <a:latin typeface="Lato" panose="020F0502020204030203" pitchFamily="34" charset="0"/>
              <a:ea typeface="Lato" panose="020F0502020204030203" pitchFamily="34" charset="0"/>
              <a:cs typeface="Lato" panose="020F0502020204030203" pitchFamily="34" charset="0"/>
            </a:rPr>
            <a:t>1. LIVING STANDARDS</a:t>
          </a:r>
          <a:endParaRPr lang="en-US" sz="1050" b="1">
            <a:latin typeface="Lato" panose="020F0502020204030203" pitchFamily="34" charset="0"/>
            <a:ea typeface="Lato" panose="020F0502020204030203" pitchFamily="34" charset="0"/>
            <a:cs typeface="Lato" panose="020F0502020204030203" pitchFamily="34" charset="0"/>
          </a:endParaRPr>
        </a:p>
      </dgm:t>
    </dgm:pt>
    <dgm:pt modelId="{10504519-F2EA-4BBA-ACE9-9FAF7D8287BE}" type="parTrans" cxnId="{A0DF79BA-667F-46A0-ABC7-86CCC563AD41}">
      <dgm:prSet/>
      <dgm:spPr/>
      <dgm:t>
        <a:bodyPr/>
        <a:lstStyle/>
        <a:p>
          <a:endParaRPr lang="en-US" sz="1400"/>
        </a:p>
      </dgm:t>
    </dgm:pt>
    <dgm:pt modelId="{BF8F5E00-2E5B-4C0D-BBAE-3060BC3A9A32}" type="sibTrans" cxnId="{A0DF79BA-667F-46A0-ABC7-86CCC563AD41}">
      <dgm:prSet/>
      <dgm:spPr/>
      <dgm:t>
        <a:bodyPr/>
        <a:lstStyle/>
        <a:p>
          <a:endParaRPr lang="en-US" sz="1400"/>
        </a:p>
      </dgm:t>
    </dgm:pt>
    <dgm:pt modelId="{252AC93F-085C-4DB7-B89A-B762AF15B022}" type="pres">
      <dgm:prSet presAssocID="{0A8A04F5-5DF8-4A34-9B1B-4FB7971924B0}" presName="compositeShape" presStyleCnt="0">
        <dgm:presLayoutVars>
          <dgm:chMax val="7"/>
          <dgm:dir/>
          <dgm:resizeHandles val="exact"/>
        </dgm:presLayoutVars>
      </dgm:prSet>
      <dgm:spPr/>
    </dgm:pt>
    <dgm:pt modelId="{FD19A876-506E-4193-BFE5-5A2EA93B6161}" type="pres">
      <dgm:prSet presAssocID="{0A8A04F5-5DF8-4A34-9B1B-4FB7971924B0}" presName="wedge1" presStyleLbl="node1" presStyleIdx="0" presStyleCnt="3" custAng="0" custLinFactNeighborX="-3060" custLinFactNeighborY="798"/>
      <dgm:spPr/>
    </dgm:pt>
    <dgm:pt modelId="{C2C35D18-18AA-4E38-8288-E4430F4712A4}" type="pres">
      <dgm:prSet presAssocID="{0A8A04F5-5DF8-4A34-9B1B-4FB7971924B0}" presName="dummy1a" presStyleCnt="0"/>
      <dgm:spPr/>
    </dgm:pt>
    <dgm:pt modelId="{B6D68078-BC38-46B2-95DF-9C54A02A239B}" type="pres">
      <dgm:prSet presAssocID="{0A8A04F5-5DF8-4A34-9B1B-4FB7971924B0}" presName="dummy1b" presStyleCnt="0"/>
      <dgm:spPr/>
    </dgm:pt>
    <dgm:pt modelId="{B23E568C-4C99-43A2-9002-9619E1DFA814}" type="pres">
      <dgm:prSet presAssocID="{0A8A04F5-5DF8-4A34-9B1B-4FB7971924B0}" presName="wedge1Tx" presStyleLbl="node1" presStyleIdx="0" presStyleCnt="3">
        <dgm:presLayoutVars>
          <dgm:chMax val="0"/>
          <dgm:chPref val="0"/>
          <dgm:bulletEnabled val="1"/>
        </dgm:presLayoutVars>
      </dgm:prSet>
      <dgm:spPr/>
    </dgm:pt>
    <dgm:pt modelId="{9126313D-8A91-4678-AFC8-98AB6AC57B54}" type="pres">
      <dgm:prSet presAssocID="{0A8A04F5-5DF8-4A34-9B1B-4FB7971924B0}" presName="wedge2" presStyleLbl="node1" presStyleIdx="1" presStyleCnt="3"/>
      <dgm:spPr/>
    </dgm:pt>
    <dgm:pt modelId="{4EF97E48-1D45-4165-819F-320F9F4EEFDB}" type="pres">
      <dgm:prSet presAssocID="{0A8A04F5-5DF8-4A34-9B1B-4FB7971924B0}" presName="dummy2a" presStyleCnt="0"/>
      <dgm:spPr/>
    </dgm:pt>
    <dgm:pt modelId="{F6189C52-D776-4CA7-A8F1-B4EE8ACC9F0C}" type="pres">
      <dgm:prSet presAssocID="{0A8A04F5-5DF8-4A34-9B1B-4FB7971924B0}" presName="dummy2b" presStyleCnt="0"/>
      <dgm:spPr/>
    </dgm:pt>
    <dgm:pt modelId="{C71EA9DB-B0A4-406C-BDE1-25758EFD44F9}" type="pres">
      <dgm:prSet presAssocID="{0A8A04F5-5DF8-4A34-9B1B-4FB7971924B0}" presName="wedge2Tx" presStyleLbl="node1" presStyleIdx="1" presStyleCnt="3">
        <dgm:presLayoutVars>
          <dgm:chMax val="0"/>
          <dgm:chPref val="0"/>
          <dgm:bulletEnabled val="1"/>
        </dgm:presLayoutVars>
      </dgm:prSet>
      <dgm:spPr/>
    </dgm:pt>
    <dgm:pt modelId="{DF20BBB3-2326-4989-98B5-BFD892709CA1}" type="pres">
      <dgm:prSet presAssocID="{0A8A04F5-5DF8-4A34-9B1B-4FB7971924B0}" presName="wedge3" presStyleLbl="node1" presStyleIdx="2" presStyleCnt="3"/>
      <dgm:spPr/>
    </dgm:pt>
    <dgm:pt modelId="{B7DF76D3-20A9-45F0-BFA7-02A222BFB196}" type="pres">
      <dgm:prSet presAssocID="{0A8A04F5-5DF8-4A34-9B1B-4FB7971924B0}" presName="dummy3a" presStyleCnt="0"/>
      <dgm:spPr/>
    </dgm:pt>
    <dgm:pt modelId="{3F61ADDA-37F9-47B1-BEE7-A8F909E03E30}" type="pres">
      <dgm:prSet presAssocID="{0A8A04F5-5DF8-4A34-9B1B-4FB7971924B0}" presName="dummy3b" presStyleCnt="0"/>
      <dgm:spPr/>
    </dgm:pt>
    <dgm:pt modelId="{AABCF1B6-68DE-4137-BC33-9F4F7C5A6F46}" type="pres">
      <dgm:prSet presAssocID="{0A8A04F5-5DF8-4A34-9B1B-4FB7971924B0}" presName="wedge3Tx" presStyleLbl="node1" presStyleIdx="2" presStyleCnt="3">
        <dgm:presLayoutVars>
          <dgm:chMax val="0"/>
          <dgm:chPref val="0"/>
          <dgm:bulletEnabled val="1"/>
        </dgm:presLayoutVars>
      </dgm:prSet>
      <dgm:spPr/>
    </dgm:pt>
    <dgm:pt modelId="{939570FE-E5D3-46DD-9F63-363991BA0A2F}" type="pres">
      <dgm:prSet presAssocID="{C1CAB357-032F-4103-991F-AB89A7F1A78E}" presName="arrowWedge1" presStyleLbl="fgSibTrans2D1" presStyleIdx="0" presStyleCnt="3"/>
      <dgm:spPr>
        <a:solidFill>
          <a:schemeClr val="bg1">
            <a:lumMod val="50000"/>
          </a:schemeClr>
        </a:solidFill>
      </dgm:spPr>
    </dgm:pt>
    <dgm:pt modelId="{C2A017D9-B017-497F-A552-D550190D9D65}" type="pres">
      <dgm:prSet presAssocID="{717BCCD5-597E-49A8-AB7A-5999ADA6F390}" presName="arrowWedge2" presStyleLbl="fgSibTrans2D1" presStyleIdx="1" presStyleCnt="3"/>
      <dgm:spPr>
        <a:solidFill>
          <a:schemeClr val="bg1">
            <a:lumMod val="50000"/>
          </a:schemeClr>
        </a:solidFill>
      </dgm:spPr>
    </dgm:pt>
    <dgm:pt modelId="{1220054F-5602-4662-ABBE-04B1607E74DC}" type="pres">
      <dgm:prSet presAssocID="{BF8F5E00-2E5B-4C0D-BBAE-3060BC3A9A32}" presName="arrowWedge3" presStyleLbl="fgSibTrans2D1" presStyleIdx="2" presStyleCnt="3"/>
      <dgm:spPr>
        <a:solidFill>
          <a:schemeClr val="bg1">
            <a:lumMod val="50000"/>
          </a:schemeClr>
        </a:solidFill>
      </dgm:spPr>
    </dgm:pt>
  </dgm:ptLst>
  <dgm:cxnLst>
    <dgm:cxn modelId="{1B7D530E-0337-46C0-87C6-80E106B7DC9C}" type="presOf" srcId="{A867183C-6B78-4BB0-83F9-BE8B58B73BA1}" destId="{C71EA9DB-B0A4-406C-BDE1-25758EFD44F9}" srcOrd="1" destOrd="0" presId="urn:microsoft.com/office/officeart/2005/8/layout/cycle8"/>
    <dgm:cxn modelId="{E7DDDC0F-F990-42A6-8CA7-96B944AE6209}" type="presOf" srcId="{0A8A04F5-5DF8-4A34-9B1B-4FB7971924B0}" destId="{252AC93F-085C-4DB7-B89A-B762AF15B022}" srcOrd="0" destOrd="0" presId="urn:microsoft.com/office/officeart/2005/8/layout/cycle8"/>
    <dgm:cxn modelId="{A51D5710-C849-4F97-B508-53A869CBA976}" type="presOf" srcId="{A867183C-6B78-4BB0-83F9-BE8B58B73BA1}" destId="{9126313D-8A91-4678-AFC8-98AB6AC57B54}" srcOrd="0" destOrd="0" presId="urn:microsoft.com/office/officeart/2005/8/layout/cycle8"/>
    <dgm:cxn modelId="{B33AA049-72CD-4AD2-8B8C-68AF9788163A}" type="presOf" srcId="{872FD832-C3E3-4DCF-8C8F-8D7BC0B859DA}" destId="{AABCF1B6-68DE-4137-BC33-9F4F7C5A6F46}" srcOrd="1" destOrd="0" presId="urn:microsoft.com/office/officeart/2005/8/layout/cycle8"/>
    <dgm:cxn modelId="{3C40F74F-8955-4A37-AD5D-E8A8486DB14B}" type="presOf" srcId="{872FD832-C3E3-4DCF-8C8F-8D7BC0B859DA}" destId="{DF20BBB3-2326-4989-98B5-BFD892709CA1}" srcOrd="0" destOrd="0" presId="urn:microsoft.com/office/officeart/2005/8/layout/cycle8"/>
    <dgm:cxn modelId="{5599247D-F8DE-46BB-9F24-AA270A83FBD5}" type="presOf" srcId="{5B47DF79-1021-40C0-908B-EA1FEE07BE64}" destId="{FD19A876-506E-4193-BFE5-5A2EA93B6161}" srcOrd="0" destOrd="0" presId="urn:microsoft.com/office/officeart/2005/8/layout/cycle8"/>
    <dgm:cxn modelId="{12CA458C-3915-4093-A264-0D015D61BBAC}" type="presOf" srcId="{5B47DF79-1021-40C0-908B-EA1FEE07BE64}" destId="{B23E568C-4C99-43A2-9002-9619E1DFA814}" srcOrd="1" destOrd="0" presId="urn:microsoft.com/office/officeart/2005/8/layout/cycle8"/>
    <dgm:cxn modelId="{94C669AA-880E-418D-A261-1414F706AC84}" srcId="{0A8A04F5-5DF8-4A34-9B1B-4FB7971924B0}" destId="{A867183C-6B78-4BB0-83F9-BE8B58B73BA1}" srcOrd="1" destOrd="0" parTransId="{E1E73B58-A876-4A04-87D0-130D66F1AF2B}" sibTransId="{717BCCD5-597E-49A8-AB7A-5999ADA6F390}"/>
    <dgm:cxn modelId="{9CDC7BAB-44BF-48CA-B6DB-D89598731EF2}" srcId="{0A8A04F5-5DF8-4A34-9B1B-4FB7971924B0}" destId="{5B47DF79-1021-40C0-908B-EA1FEE07BE64}" srcOrd="0" destOrd="0" parTransId="{402B20E0-0EEA-4622-839F-33BDD95308D7}" sibTransId="{C1CAB357-032F-4103-991F-AB89A7F1A78E}"/>
    <dgm:cxn modelId="{A0DF79BA-667F-46A0-ABC7-86CCC563AD41}" srcId="{0A8A04F5-5DF8-4A34-9B1B-4FB7971924B0}" destId="{872FD832-C3E3-4DCF-8C8F-8D7BC0B859DA}" srcOrd="2" destOrd="0" parTransId="{10504519-F2EA-4BBA-ACE9-9FAF7D8287BE}" sibTransId="{BF8F5E00-2E5B-4C0D-BBAE-3060BC3A9A32}"/>
    <dgm:cxn modelId="{C1AC0332-079D-42DA-9DD3-41A0AE3D8A04}" type="presParOf" srcId="{252AC93F-085C-4DB7-B89A-B762AF15B022}" destId="{FD19A876-506E-4193-BFE5-5A2EA93B6161}" srcOrd="0" destOrd="0" presId="urn:microsoft.com/office/officeart/2005/8/layout/cycle8"/>
    <dgm:cxn modelId="{66483DE0-0E27-4698-A9D3-F64981B973B6}" type="presParOf" srcId="{252AC93F-085C-4DB7-B89A-B762AF15B022}" destId="{C2C35D18-18AA-4E38-8288-E4430F4712A4}" srcOrd="1" destOrd="0" presId="urn:microsoft.com/office/officeart/2005/8/layout/cycle8"/>
    <dgm:cxn modelId="{627F74D5-4943-4659-B441-32039DA71088}" type="presParOf" srcId="{252AC93F-085C-4DB7-B89A-B762AF15B022}" destId="{B6D68078-BC38-46B2-95DF-9C54A02A239B}" srcOrd="2" destOrd="0" presId="urn:microsoft.com/office/officeart/2005/8/layout/cycle8"/>
    <dgm:cxn modelId="{E901E36A-A53F-4349-B93D-C1AF90DE8993}" type="presParOf" srcId="{252AC93F-085C-4DB7-B89A-B762AF15B022}" destId="{B23E568C-4C99-43A2-9002-9619E1DFA814}" srcOrd="3" destOrd="0" presId="urn:microsoft.com/office/officeart/2005/8/layout/cycle8"/>
    <dgm:cxn modelId="{B4724ECF-288B-4672-92A9-8837ED01DD25}" type="presParOf" srcId="{252AC93F-085C-4DB7-B89A-B762AF15B022}" destId="{9126313D-8A91-4678-AFC8-98AB6AC57B54}" srcOrd="4" destOrd="0" presId="urn:microsoft.com/office/officeart/2005/8/layout/cycle8"/>
    <dgm:cxn modelId="{2BFD85AE-2562-44E5-9A71-EA18862F51F8}" type="presParOf" srcId="{252AC93F-085C-4DB7-B89A-B762AF15B022}" destId="{4EF97E48-1D45-4165-819F-320F9F4EEFDB}" srcOrd="5" destOrd="0" presId="urn:microsoft.com/office/officeart/2005/8/layout/cycle8"/>
    <dgm:cxn modelId="{7FDCCEC5-C22D-445D-9D15-810B461D0BB2}" type="presParOf" srcId="{252AC93F-085C-4DB7-B89A-B762AF15B022}" destId="{F6189C52-D776-4CA7-A8F1-B4EE8ACC9F0C}" srcOrd="6" destOrd="0" presId="urn:microsoft.com/office/officeart/2005/8/layout/cycle8"/>
    <dgm:cxn modelId="{6F564224-5033-4666-8DB6-72D0E055F240}" type="presParOf" srcId="{252AC93F-085C-4DB7-B89A-B762AF15B022}" destId="{C71EA9DB-B0A4-406C-BDE1-25758EFD44F9}" srcOrd="7" destOrd="0" presId="urn:microsoft.com/office/officeart/2005/8/layout/cycle8"/>
    <dgm:cxn modelId="{004A5C4A-4416-4BEE-99C4-7953C4D63273}" type="presParOf" srcId="{252AC93F-085C-4DB7-B89A-B762AF15B022}" destId="{DF20BBB3-2326-4989-98B5-BFD892709CA1}" srcOrd="8" destOrd="0" presId="urn:microsoft.com/office/officeart/2005/8/layout/cycle8"/>
    <dgm:cxn modelId="{6EEF9E3A-3978-4A52-BA86-49E754AFF100}" type="presParOf" srcId="{252AC93F-085C-4DB7-B89A-B762AF15B022}" destId="{B7DF76D3-20A9-45F0-BFA7-02A222BFB196}" srcOrd="9" destOrd="0" presId="urn:microsoft.com/office/officeart/2005/8/layout/cycle8"/>
    <dgm:cxn modelId="{F5A381F8-3CB0-4E19-B0B6-3C014359CBEE}" type="presParOf" srcId="{252AC93F-085C-4DB7-B89A-B762AF15B022}" destId="{3F61ADDA-37F9-47B1-BEE7-A8F909E03E30}" srcOrd="10" destOrd="0" presId="urn:microsoft.com/office/officeart/2005/8/layout/cycle8"/>
    <dgm:cxn modelId="{53F9602E-C759-42CD-B27A-30E446B0F1A8}" type="presParOf" srcId="{252AC93F-085C-4DB7-B89A-B762AF15B022}" destId="{AABCF1B6-68DE-4137-BC33-9F4F7C5A6F46}" srcOrd="11" destOrd="0" presId="urn:microsoft.com/office/officeart/2005/8/layout/cycle8"/>
    <dgm:cxn modelId="{9C861BD2-E4A3-4089-A13D-F17867865E48}" type="presParOf" srcId="{252AC93F-085C-4DB7-B89A-B762AF15B022}" destId="{939570FE-E5D3-46DD-9F63-363991BA0A2F}" srcOrd="12" destOrd="0" presId="urn:microsoft.com/office/officeart/2005/8/layout/cycle8"/>
    <dgm:cxn modelId="{2E98EEBA-2DF1-41C4-9764-F97E9DC7DAEA}" type="presParOf" srcId="{252AC93F-085C-4DB7-B89A-B762AF15B022}" destId="{C2A017D9-B017-497F-A552-D550190D9D65}" srcOrd="13" destOrd="0" presId="urn:microsoft.com/office/officeart/2005/8/layout/cycle8"/>
    <dgm:cxn modelId="{895ACFCA-AF89-48E4-9E86-201B8C97EFB9}" type="presParOf" srcId="{252AC93F-085C-4DB7-B89A-B762AF15B022}" destId="{1220054F-5602-4662-ABBE-04B1607E74DC}"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9A876-506E-4193-BFE5-5A2EA93B6161}">
      <dsp:nvSpPr>
        <dsp:cNvPr id="0" name=""/>
        <dsp:cNvSpPr/>
      </dsp:nvSpPr>
      <dsp:spPr>
        <a:xfrm>
          <a:off x="1748646" y="267452"/>
          <a:ext cx="3133195" cy="3133195"/>
        </a:xfrm>
        <a:prstGeom prst="pie">
          <a:avLst>
            <a:gd name="adj1" fmla="val 16200000"/>
            <a:gd name="adj2" fmla="val 180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de-CH" sz="1050" b="1" kern="1200">
              <a:latin typeface="Lato" panose="020F0502020204030203" pitchFamily="34" charset="0"/>
              <a:ea typeface="Lato" panose="020F0502020204030203" pitchFamily="34" charset="0"/>
              <a:cs typeface="Lato" panose="020F0502020204030203" pitchFamily="34" charset="0"/>
            </a:rPr>
            <a:t>2</a:t>
          </a:r>
          <a:r>
            <a:rPr lang="de-CH" sz="1050" kern="1200">
              <a:latin typeface="Lato" panose="020F0502020204030203" pitchFamily="34" charset="0"/>
              <a:ea typeface="Lato" panose="020F0502020204030203" pitchFamily="34" charset="0"/>
              <a:cs typeface="Lato" panose="020F0502020204030203" pitchFamily="34" charset="0"/>
            </a:rPr>
            <a:t>. </a:t>
          </a:r>
          <a:r>
            <a:rPr lang="de-CH" sz="1050" b="1" kern="1200">
              <a:latin typeface="Lato" panose="020F0502020204030203" pitchFamily="34" charset="0"/>
              <a:ea typeface="Lato" panose="020F0502020204030203" pitchFamily="34" charset="0"/>
              <a:cs typeface="Lato" panose="020F0502020204030203" pitchFamily="34" charset="0"/>
            </a:rPr>
            <a:t>COPING</a:t>
          </a:r>
          <a:r>
            <a:rPr lang="de-CH" sz="1050" kern="1200">
              <a:latin typeface="Lato" panose="020F0502020204030203" pitchFamily="34" charset="0"/>
              <a:ea typeface="Lato" panose="020F0502020204030203" pitchFamily="34" charset="0"/>
              <a:cs typeface="Lato" panose="020F0502020204030203" pitchFamily="34" charset="0"/>
            </a:rPr>
            <a:t> </a:t>
          </a:r>
          <a:r>
            <a:rPr lang="de-CH" sz="1050" b="1" kern="1200">
              <a:latin typeface="Lato" panose="020F0502020204030203" pitchFamily="34" charset="0"/>
              <a:ea typeface="Lato" panose="020F0502020204030203" pitchFamily="34" charset="0"/>
              <a:cs typeface="Lato" panose="020F0502020204030203" pitchFamily="34" charset="0"/>
            </a:rPr>
            <a:t>MECHANISMS</a:t>
          </a:r>
          <a:r>
            <a:rPr lang="de-CH" sz="1050" kern="1200">
              <a:latin typeface="Lato" panose="020F0502020204030203" pitchFamily="34" charset="0"/>
              <a:ea typeface="Lato" panose="020F0502020204030203" pitchFamily="34" charset="0"/>
              <a:cs typeface="Lato" panose="020F0502020204030203" pitchFamily="34" charset="0"/>
            </a:rPr>
            <a:t> </a:t>
          </a:r>
          <a:endParaRPr lang="en-US" sz="1050" kern="1200">
            <a:latin typeface="Lato" panose="020F0502020204030203" pitchFamily="34" charset="0"/>
            <a:ea typeface="Lato" panose="020F0502020204030203" pitchFamily="34" charset="0"/>
            <a:cs typeface="Lato" panose="020F0502020204030203" pitchFamily="34" charset="0"/>
          </a:endParaRPr>
        </a:p>
      </dsp:txBody>
      <dsp:txXfrm>
        <a:off x="3399915" y="931391"/>
        <a:ext cx="1118998" cy="932498"/>
      </dsp:txXfrm>
    </dsp:sp>
    <dsp:sp modelId="{9126313D-8A91-4678-AFC8-98AB6AC57B54}">
      <dsp:nvSpPr>
        <dsp:cNvPr id="0" name=""/>
        <dsp:cNvSpPr/>
      </dsp:nvSpPr>
      <dsp:spPr>
        <a:xfrm>
          <a:off x="1779993" y="354349"/>
          <a:ext cx="3133195" cy="3133195"/>
        </a:xfrm>
        <a:prstGeom prst="pie">
          <a:avLst>
            <a:gd name="adj1" fmla="val 1800000"/>
            <a:gd name="adj2" fmla="val 900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CH" sz="1100" b="1" kern="1200">
              <a:latin typeface="Lato" panose="020F0502020204030203" pitchFamily="34" charset="0"/>
              <a:ea typeface="Lato" panose="020F0502020204030203" pitchFamily="34" charset="0"/>
              <a:cs typeface="Lato" panose="020F0502020204030203" pitchFamily="34" charset="0"/>
            </a:rPr>
            <a:t>3. PHYSICAL &amp; MENTAL </a:t>
          </a:r>
          <a:r>
            <a:rPr lang="de-CH" sz="1050" b="1" kern="1200">
              <a:latin typeface="Lato" panose="020F0502020204030203" pitchFamily="34" charset="0"/>
              <a:ea typeface="Lato" panose="020F0502020204030203" pitchFamily="34" charset="0"/>
              <a:cs typeface="Lato" panose="020F0502020204030203" pitchFamily="34" charset="0"/>
            </a:rPr>
            <a:t>WELLBEING</a:t>
          </a:r>
          <a:endParaRPr lang="en-US" sz="1050" b="1" kern="1200">
            <a:latin typeface="Lato" panose="020F0502020204030203" pitchFamily="34" charset="0"/>
            <a:ea typeface="Lato" panose="020F0502020204030203" pitchFamily="34" charset="0"/>
            <a:cs typeface="Lato" panose="020F0502020204030203" pitchFamily="34" charset="0"/>
          </a:endParaRPr>
        </a:p>
      </dsp:txBody>
      <dsp:txXfrm>
        <a:off x="2525992" y="2387196"/>
        <a:ext cx="1678497" cy="820598"/>
      </dsp:txXfrm>
    </dsp:sp>
    <dsp:sp modelId="{DF20BBB3-2326-4989-98B5-BFD892709CA1}">
      <dsp:nvSpPr>
        <dsp:cNvPr id="0" name=""/>
        <dsp:cNvSpPr/>
      </dsp:nvSpPr>
      <dsp:spPr>
        <a:xfrm>
          <a:off x="1715464" y="242449"/>
          <a:ext cx="3133195" cy="3133195"/>
        </a:xfrm>
        <a:prstGeom prst="pie">
          <a:avLst>
            <a:gd name="adj1" fmla="val 9000000"/>
            <a:gd name="adj2" fmla="val 1620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de-CH" sz="1050" b="1" kern="1200">
              <a:latin typeface="Lato" panose="020F0502020204030203" pitchFamily="34" charset="0"/>
              <a:ea typeface="Lato" panose="020F0502020204030203" pitchFamily="34" charset="0"/>
              <a:cs typeface="Lato" panose="020F0502020204030203" pitchFamily="34" charset="0"/>
            </a:rPr>
            <a:t>1. LIVING STANDARDS</a:t>
          </a:r>
          <a:endParaRPr lang="en-US" sz="1050" b="1" kern="1200">
            <a:latin typeface="Lato" panose="020F0502020204030203" pitchFamily="34" charset="0"/>
            <a:ea typeface="Lato" panose="020F0502020204030203" pitchFamily="34" charset="0"/>
            <a:cs typeface="Lato" panose="020F0502020204030203" pitchFamily="34" charset="0"/>
          </a:endParaRPr>
        </a:p>
      </dsp:txBody>
      <dsp:txXfrm>
        <a:off x="2078392" y="906388"/>
        <a:ext cx="1118998" cy="932498"/>
      </dsp:txXfrm>
    </dsp:sp>
    <dsp:sp modelId="{939570FE-E5D3-46DD-9F63-363991BA0A2F}">
      <dsp:nvSpPr>
        <dsp:cNvPr id="0" name=""/>
        <dsp:cNvSpPr/>
      </dsp:nvSpPr>
      <dsp:spPr>
        <a:xfrm>
          <a:off x="1554945" y="73492"/>
          <a:ext cx="3521115" cy="3521115"/>
        </a:xfrm>
        <a:prstGeom prst="circularArrow">
          <a:avLst>
            <a:gd name="adj1" fmla="val 5085"/>
            <a:gd name="adj2" fmla="val 327528"/>
            <a:gd name="adj3" fmla="val 1472472"/>
            <a:gd name="adj4" fmla="val 16199432"/>
            <a:gd name="adj5" fmla="val 5932"/>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C2A017D9-B017-497F-A552-D550190D9D65}">
      <dsp:nvSpPr>
        <dsp:cNvPr id="0" name=""/>
        <dsp:cNvSpPr/>
      </dsp:nvSpPr>
      <dsp:spPr>
        <a:xfrm>
          <a:off x="1586033" y="160191"/>
          <a:ext cx="3521115" cy="3521115"/>
        </a:xfrm>
        <a:prstGeom prst="circularArrow">
          <a:avLst>
            <a:gd name="adj1" fmla="val 5085"/>
            <a:gd name="adj2" fmla="val 327528"/>
            <a:gd name="adj3" fmla="val 8671970"/>
            <a:gd name="adj4" fmla="val 1800502"/>
            <a:gd name="adj5" fmla="val 5932"/>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1220054F-5602-4662-ABBE-04B1607E74DC}">
      <dsp:nvSpPr>
        <dsp:cNvPr id="0" name=""/>
        <dsp:cNvSpPr/>
      </dsp:nvSpPr>
      <dsp:spPr>
        <a:xfrm>
          <a:off x="1521245" y="48489"/>
          <a:ext cx="3521115" cy="3521115"/>
        </a:xfrm>
        <a:prstGeom prst="circularArrow">
          <a:avLst>
            <a:gd name="adj1" fmla="val 5085"/>
            <a:gd name="adj2" fmla="val 327528"/>
            <a:gd name="adj3" fmla="val 15873039"/>
            <a:gd name="adj4" fmla="val 9000000"/>
            <a:gd name="adj5" fmla="val 5932"/>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854E8F-79C9-5347-9D39-CCB8C1C434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FB7325-8F9C-5745-A4E1-A51552284F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65E24E-32F0-D640-8893-67FA1ECFDA37}" type="datetimeFigureOut">
              <a:rPr lang="en-US" smtClean="0"/>
              <a:t>18/08/2021</a:t>
            </a:fld>
            <a:endParaRPr lang="en-US"/>
          </a:p>
        </p:txBody>
      </p:sp>
      <p:sp>
        <p:nvSpPr>
          <p:cNvPr id="4" name="Footer Placeholder 3">
            <a:extLst>
              <a:ext uri="{FF2B5EF4-FFF2-40B4-BE49-F238E27FC236}">
                <a16:creationId xmlns:a16="http://schemas.microsoft.com/office/drawing/2014/main" id="{30E83638-6D63-B149-9003-13AB034E40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EE7BC5-AA5D-9143-A109-D1AB0495DC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4F1630-AFE3-E64E-980D-9FAD9E62BDA8}" type="slidenum">
              <a:rPr lang="en-US" smtClean="0"/>
              <a:t>‹#›</a:t>
            </a:fld>
            <a:endParaRPr lang="en-US"/>
          </a:p>
        </p:txBody>
      </p:sp>
    </p:spTree>
    <p:extLst>
      <p:ext uri="{BB962C8B-B14F-4D97-AF65-F5344CB8AC3E}">
        <p14:creationId xmlns:p14="http://schemas.microsoft.com/office/powerpoint/2010/main" val="2895869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E2F38-561C-0F45-BDBD-D776CB956999}" type="datetimeFigureOut">
              <a:rPr lang="en-US" smtClean="0"/>
              <a:t>18/08/2021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7D8C-00BC-CF4C-AFDE-BE4B24741797}" type="slidenum">
              <a:rPr lang="en-US" smtClean="0"/>
              <a:t>‹#›</a:t>
            </a:fld>
            <a:endParaRPr lang="en-US"/>
          </a:p>
        </p:txBody>
      </p:sp>
    </p:spTree>
    <p:extLst>
      <p:ext uri="{BB962C8B-B14F-4D97-AF65-F5344CB8AC3E}">
        <p14:creationId xmlns:p14="http://schemas.microsoft.com/office/powerpoint/2010/main" val="3195694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927D8C-00BC-CF4C-AFDE-BE4B24741797}" type="slidenum">
              <a:rPr lang="en-US" smtClean="0"/>
              <a:t>3</a:t>
            </a:fld>
            <a:endParaRPr lang="en-US"/>
          </a:p>
        </p:txBody>
      </p:sp>
    </p:spTree>
    <p:extLst>
      <p:ext uri="{BB962C8B-B14F-4D97-AF65-F5344CB8AC3E}">
        <p14:creationId xmlns:p14="http://schemas.microsoft.com/office/powerpoint/2010/main" val="2380224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total, there are 123 indicators in the reference table, with 97 indicators supporting the Humanitarian Conditions pillar</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17</a:t>
            </a:fld>
            <a:endParaRPr lang="en-US"/>
          </a:p>
        </p:txBody>
      </p:sp>
    </p:spTree>
    <p:extLst>
      <p:ext uri="{BB962C8B-B14F-4D97-AF65-F5344CB8AC3E}">
        <p14:creationId xmlns:p14="http://schemas.microsoft.com/office/powerpoint/2010/main" val="182429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scenarios (A and B) have been identified, for aggregation of indicators in the humanitarian conditions pillar, to obtain the initial, estimated JIAF </a:t>
            </a:r>
            <a:r>
              <a:rPr lang="en-US" dirty="0" err="1"/>
              <a:t>PiN</a:t>
            </a:r>
            <a:r>
              <a:rPr lang="en-US" dirty="0"/>
              <a:t> calculations. </a:t>
            </a:r>
          </a:p>
          <a:p>
            <a:r>
              <a:rPr lang="en-US" dirty="0"/>
              <a:t>The scenarios are determined based on the availability of JIAF indicator data, in particular whether data is available at household and/or area level.</a:t>
            </a:r>
          </a:p>
          <a:p>
            <a:r>
              <a:rPr lang="en-US" dirty="0"/>
              <a:t>Data Scenario A is easier to implement, more precise and allows for a full breakdown of population by severity class, which is not possible for Data Scenario B.</a:t>
            </a:r>
          </a:p>
          <a:p>
            <a:r>
              <a:rPr lang="en-US" sz="1200" kern="1200" dirty="0">
                <a:solidFill>
                  <a:schemeClr val="tx1"/>
                </a:solidFill>
                <a:effectLst/>
                <a:latin typeface="+mn-lt"/>
                <a:ea typeface="+mn-ea"/>
                <a:cs typeface="+mn-cs"/>
              </a:rPr>
              <a:t>However, scenario A shouldn’t be pushed, and no data should be discarded. If you have multiple data sources, and indicators are unlinked, you must use Scenario B</a:t>
            </a:r>
            <a:endParaRPr lang="en-US" dirty="0"/>
          </a:p>
          <a:p>
            <a:endParaRPr lang="en-GB" dirty="0"/>
          </a:p>
          <a:p>
            <a:r>
              <a:rPr lang="en-US" dirty="0"/>
              <a:t>Sectors can chose to recommend non MSNA data source and this should not encourage MSNAs – see guidance under 2.2.4 “if a specific JIAF household level indicator has multiple sources (e.g., MSNA and sector-specific assessment), the concerned sector should be able to decide which source should be used for that indicator (based on reliability, etc.)”</a:t>
            </a:r>
          </a:p>
        </p:txBody>
      </p:sp>
      <p:sp>
        <p:nvSpPr>
          <p:cNvPr id="4" name="Slide Number Placeholder 3"/>
          <p:cNvSpPr>
            <a:spLocks noGrp="1"/>
          </p:cNvSpPr>
          <p:nvPr>
            <p:ph type="sldNum" sz="quarter" idx="5"/>
          </p:nvPr>
        </p:nvSpPr>
        <p:spPr/>
        <p:txBody>
          <a:bodyPr/>
          <a:lstStyle/>
          <a:p>
            <a:fld id="{32927D8C-00BC-CF4C-AFDE-BE4B24741797}" type="slidenum">
              <a:rPr lang="en-US" smtClean="0"/>
              <a:t>21</a:t>
            </a:fld>
            <a:endParaRPr lang="en-US"/>
          </a:p>
        </p:txBody>
      </p:sp>
    </p:spTree>
    <p:extLst>
      <p:ext uri="{BB962C8B-B14F-4D97-AF65-F5344CB8AC3E}">
        <p14:creationId xmlns:p14="http://schemas.microsoft.com/office/powerpoint/2010/main" val="3085532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927D8C-00BC-CF4C-AFDE-BE4B24741797}" type="slidenum">
              <a:rPr lang="en-US" smtClean="0"/>
              <a:t>22</a:t>
            </a:fld>
            <a:endParaRPr lang="en-US"/>
          </a:p>
        </p:txBody>
      </p:sp>
    </p:spTree>
    <p:extLst>
      <p:ext uri="{BB962C8B-B14F-4D97-AF65-F5344CB8AC3E}">
        <p14:creationId xmlns:p14="http://schemas.microsoft.com/office/powerpoint/2010/main" val="3146269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927D8C-00BC-CF4C-AFDE-BE4B24741797}" type="slidenum">
              <a:rPr lang="en-US" smtClean="0"/>
              <a:t>23</a:t>
            </a:fld>
            <a:endParaRPr lang="en-US"/>
          </a:p>
        </p:txBody>
      </p:sp>
    </p:spTree>
    <p:extLst>
      <p:ext uri="{BB962C8B-B14F-4D97-AF65-F5344CB8AC3E}">
        <p14:creationId xmlns:p14="http://schemas.microsoft.com/office/powerpoint/2010/main" val="2150822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927D8C-00BC-CF4C-AFDE-BE4B24741797}" type="slidenum">
              <a:rPr lang="en-US" smtClean="0"/>
              <a:t>4</a:t>
            </a:fld>
            <a:endParaRPr lang="en-US"/>
          </a:p>
        </p:txBody>
      </p:sp>
    </p:spTree>
    <p:extLst>
      <p:ext uri="{BB962C8B-B14F-4D97-AF65-F5344CB8AC3E}">
        <p14:creationId xmlns:p14="http://schemas.microsoft.com/office/powerpoint/2010/main" val="1941907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The JIAF is built around five main pillars, each of which contains different </a:t>
            </a:r>
            <a:r>
              <a:rPr lang="en-US" sz="1200" dirty="0" err="1"/>
              <a:t>subpillars</a:t>
            </a:r>
            <a:r>
              <a:rPr lang="en-US" sz="1200" dirty="0"/>
              <a:t>. </a:t>
            </a:r>
          </a:p>
          <a:p>
            <a:pPr rtl="0"/>
            <a:r>
              <a:rPr lang="en-US" sz="1200" dirty="0"/>
              <a:t>The main purpose of  pillars and </a:t>
            </a:r>
            <a:r>
              <a:rPr lang="en-US" sz="1200" dirty="0" err="1"/>
              <a:t>subpillars</a:t>
            </a:r>
            <a:r>
              <a:rPr lang="en-US" sz="1200" dirty="0"/>
              <a:t> is to help </a:t>
            </a:r>
            <a:r>
              <a:rPr lang="en-US" sz="1200" dirty="0" err="1"/>
              <a:t>organise</a:t>
            </a:r>
            <a:r>
              <a:rPr lang="en-US" sz="1200" dirty="0"/>
              <a:t> information, visualize relationships and bring a consistent structure to the analysis. </a:t>
            </a:r>
          </a:p>
          <a:p>
            <a:pPr rtl="0"/>
            <a:r>
              <a:rPr lang="en-US" sz="1200" dirty="0"/>
              <a:t>Put simply, the JIAF should help tell the story about how a population has been affected by a shock or stress in a consistent and comprehensive manner. </a:t>
            </a:r>
            <a:endParaRPr lang="en-US" dirty="0"/>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8</a:t>
            </a:fld>
            <a:endParaRPr lang="en-US"/>
          </a:p>
        </p:txBody>
      </p:sp>
    </p:spTree>
    <p:extLst>
      <p:ext uri="{BB962C8B-B14F-4D97-AF65-F5344CB8AC3E}">
        <p14:creationId xmlns:p14="http://schemas.microsoft.com/office/powerpoint/2010/main" val="381368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that you should try to have all info in each Pillar of the Framework disaggregated at the unit of analysis you are using.. </a:t>
            </a:r>
            <a:r>
              <a:rPr lang="en-GB" dirty="0" err="1"/>
              <a:t>I.e</a:t>
            </a:r>
            <a:r>
              <a:rPr lang="en-GB" dirty="0"/>
              <a:t> Admin 2, IDP / Host, etc. where relevant, and possible.</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9</a:t>
            </a:fld>
            <a:endParaRPr lang="en-US"/>
          </a:p>
        </p:txBody>
      </p:sp>
    </p:spTree>
    <p:extLst>
      <p:ext uri="{BB962C8B-B14F-4D97-AF65-F5344CB8AC3E}">
        <p14:creationId xmlns:p14="http://schemas.microsoft.com/office/powerpoint/2010/main" val="3027027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….UF </a:t>
            </a:r>
            <a:r>
              <a:rPr lang="en-GB" dirty="0" err="1"/>
              <a:t>subpillar</a:t>
            </a:r>
            <a:r>
              <a:rPr lang="en-GB" dirty="0"/>
              <a:t> is space to talk about WHY it is a shock. </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10</a:t>
            </a:fld>
            <a:endParaRPr lang="en-US"/>
          </a:p>
        </p:txBody>
      </p:sp>
    </p:spTree>
    <p:extLst>
      <p:ext uri="{BB962C8B-B14F-4D97-AF65-F5344CB8AC3E}">
        <p14:creationId xmlns:p14="http://schemas.microsoft.com/office/powerpoint/2010/main" val="1090220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Examples: </a:t>
            </a:r>
          </a:p>
          <a:p>
            <a:r>
              <a:rPr lang="en-GB"/>
              <a:t>Impact on People: Internal Displacement – numbers, locations (from / to) etc. </a:t>
            </a:r>
          </a:p>
          <a:p>
            <a:r>
              <a:rPr lang="en-GB"/>
              <a:t>Impact on Systems: damage to communication infrastructure </a:t>
            </a:r>
          </a:p>
          <a:p>
            <a:r>
              <a:rPr lang="en-GB"/>
              <a:t>Impact on Access – cut off communities, bureaucratic impediments, etc. </a:t>
            </a:r>
          </a:p>
          <a:p>
            <a:endParaRPr lang="en-US"/>
          </a:p>
        </p:txBody>
      </p:sp>
      <p:sp>
        <p:nvSpPr>
          <p:cNvPr id="4" name="Slide Number Placeholder 3"/>
          <p:cNvSpPr>
            <a:spLocks noGrp="1"/>
          </p:cNvSpPr>
          <p:nvPr>
            <p:ph type="sldNum" sz="quarter" idx="5"/>
          </p:nvPr>
        </p:nvSpPr>
        <p:spPr/>
        <p:txBody>
          <a:bodyPr/>
          <a:lstStyle/>
          <a:p>
            <a:fld id="{32927D8C-00BC-CF4C-AFDE-BE4B24741797}" type="slidenum">
              <a:rPr lang="en-US" smtClean="0"/>
              <a:t>11</a:t>
            </a:fld>
            <a:endParaRPr lang="en-US"/>
          </a:p>
        </p:txBody>
      </p:sp>
    </p:spTree>
    <p:extLst>
      <p:ext uri="{BB962C8B-B14F-4D97-AF65-F5344CB8AC3E}">
        <p14:creationId xmlns:p14="http://schemas.microsoft.com/office/powerpoint/2010/main" val="3358841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Humanitarian Conditions Pillar is where the consequences of the shock/event’s impact on people are identified in terms of magnitude and analyzed in terms of severity. The severity of Humanitarian Conditions is estimated by taking into account three humanitarian consequences (</a:t>
            </a:r>
            <a:r>
              <a:rPr lang="en-US" err="1"/>
              <a:t>subpillars</a:t>
            </a:r>
            <a:r>
              <a:rPr lang="en-US"/>
              <a:t>, in the JIAF):</a:t>
            </a:r>
          </a:p>
          <a:p>
            <a:endParaRPr lang="en-US"/>
          </a:p>
        </p:txBody>
      </p:sp>
      <p:sp>
        <p:nvSpPr>
          <p:cNvPr id="4" name="Slide Number Placeholder 3"/>
          <p:cNvSpPr>
            <a:spLocks noGrp="1"/>
          </p:cNvSpPr>
          <p:nvPr>
            <p:ph type="sldNum" sz="quarter" idx="5"/>
          </p:nvPr>
        </p:nvSpPr>
        <p:spPr/>
        <p:txBody>
          <a:bodyPr/>
          <a:lstStyle/>
          <a:p>
            <a:fld id="{32927D8C-00BC-CF4C-AFDE-BE4B24741797}" type="slidenum">
              <a:rPr lang="en-US" smtClean="0"/>
              <a:t>12</a:t>
            </a:fld>
            <a:endParaRPr lang="en-US"/>
          </a:p>
        </p:txBody>
      </p:sp>
    </p:spTree>
    <p:extLst>
      <p:ext uri="{BB962C8B-B14F-4D97-AF65-F5344CB8AC3E}">
        <p14:creationId xmlns:p14="http://schemas.microsoft.com/office/powerpoint/2010/main" val="1871709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Note that the Humanitarian Conditions </a:t>
            </a:r>
            <a:r>
              <a:rPr lang="en-US" sz="1200" dirty="0" err="1"/>
              <a:t>subpillars</a:t>
            </a:r>
            <a:r>
              <a:rPr lang="en-US" sz="1200" dirty="0"/>
              <a:t> are all interrelated and the progression of humanitarian consequences does not always follow a linear sequence from the inability to access basic goods or services to the adoption of negative coping mechanisms and finally the impact of the previous on physical and mental well being. </a:t>
            </a:r>
            <a:endParaRPr lang="en-US" b="0" dirty="0">
              <a:effectLst/>
            </a:endParaRPr>
          </a:p>
          <a:p>
            <a:pPr rtl="0"/>
            <a:r>
              <a:rPr lang="en-US" sz="1200" dirty="0"/>
              <a:t>Feedback loops exist between the three sub pillars and each can contribute to negative outcomes in the other, e.g. disabilities or malnutrition can in turn lead to challenges in accessing basic goods and services, etc. Since it is difficult to understand what exactly precedes and contributes to what, attempts to understand causality effects between the humanitarian conditions sub pillars are not recommended. </a:t>
            </a:r>
            <a:endParaRPr lang="en-US" b="0" dirty="0">
              <a:effectLst/>
            </a:endParaRPr>
          </a:p>
          <a:p>
            <a:pPr rtl="0"/>
            <a:r>
              <a:rPr lang="en-US" sz="1200" dirty="0"/>
              <a:t>The severity in one </a:t>
            </a:r>
            <a:r>
              <a:rPr lang="en-US" sz="1200" dirty="0" err="1"/>
              <a:t>subpillar</a:t>
            </a:r>
            <a:r>
              <a:rPr lang="en-US" sz="1200" dirty="0"/>
              <a:t> taken individually or in isolation of other sub pillars is also not recommended for use, as it provides only a partial picture of people’s humanitarian conditions. For instance, a population group can present a good level of access to basic goods or services (living standards </a:t>
            </a:r>
            <a:r>
              <a:rPr lang="en-US" sz="1200" dirty="0" err="1"/>
              <a:t>subpillar</a:t>
            </a:r>
            <a:r>
              <a:rPr lang="en-US" sz="1200" dirty="0"/>
              <a:t>), but only because they started to engage in negative and irreversible coping strategies (coping mechanisms </a:t>
            </a:r>
            <a:r>
              <a:rPr lang="en-US" sz="1200" dirty="0" err="1"/>
              <a:t>subpillar</a:t>
            </a:r>
            <a:r>
              <a:rPr lang="en-US" sz="1200" dirty="0"/>
              <a:t>). Taken individually, the living standards severity score can also be easily misinterpreted. Only the three sub pillars taken together and aggregated into a final Humanitarian Condition narrative and score can reflect on the overall humanitarian conditions and their severity.</a:t>
            </a:r>
            <a:endParaRPr lang="en-US" b="0" dirty="0">
              <a:effectLst/>
            </a:endParaRPr>
          </a:p>
          <a:p>
            <a:endParaRPr lang="en-GB" dirty="0"/>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15</a:t>
            </a:fld>
            <a:endParaRPr lang="en-US"/>
          </a:p>
        </p:txBody>
      </p:sp>
    </p:spTree>
    <p:extLst>
      <p:ext uri="{BB962C8B-B14F-4D97-AF65-F5344CB8AC3E}">
        <p14:creationId xmlns:p14="http://schemas.microsoft.com/office/powerpoint/2010/main" val="685761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37590">
              <a:defRPr/>
            </a:pPr>
            <a:r>
              <a:rPr lang="en-US" sz="1200" dirty="0"/>
              <a:t>Measuring intersectoral severity (the degree of harm brought by all combined humanitarian consequences) is a central function of the JIAF and is achieved by applying the JIAF severity model, supported by the set JIAF Severity Scale</a:t>
            </a:r>
            <a:endParaRPr lang="en-GB" dirty="0"/>
          </a:p>
          <a:p>
            <a:pPr defTabSz="837590">
              <a:defRPr/>
            </a:pPr>
            <a:r>
              <a:rPr lang="en-GB" dirty="0"/>
              <a:t>All the indicators used in assessing the Humanitarian Conditions are scaled. The scales refer to the definitions overall seen here. </a:t>
            </a:r>
          </a:p>
          <a:p>
            <a:endParaRPr lang="en-GB" dirty="0"/>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16</a:t>
            </a:fld>
            <a:endParaRPr lang="en-US"/>
          </a:p>
        </p:txBody>
      </p:sp>
    </p:spTree>
    <p:extLst>
      <p:ext uri="{BB962C8B-B14F-4D97-AF65-F5344CB8AC3E}">
        <p14:creationId xmlns:p14="http://schemas.microsoft.com/office/powerpoint/2010/main" val="2095114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80A4BC-00C6-F545-BFA4-497EA8935125}"/>
              </a:ext>
            </a:extLst>
          </p:cNvPr>
          <p:cNvSpPr/>
          <p:nvPr userDrawn="1"/>
        </p:nvSpPr>
        <p:spPr>
          <a:xfrm>
            <a:off x="0" y="6273225"/>
            <a:ext cx="1219200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3073D7-76B5-F641-B73A-7DFC9C4EBB1A}"/>
              </a:ext>
            </a:extLst>
          </p:cNvPr>
          <p:cNvSpPr/>
          <p:nvPr userDrawn="1"/>
        </p:nvSpPr>
        <p:spPr>
          <a:xfrm>
            <a:off x="0" y="0"/>
            <a:ext cx="5470725" cy="5195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F8C6A01-1ABC-6647-99F1-61D561D2C89F}"/>
              </a:ext>
            </a:extLst>
          </p:cNvPr>
          <p:cNvSpPr>
            <a:spLocks noGrp="1"/>
          </p:cNvSpPr>
          <p:nvPr>
            <p:ph type="title"/>
          </p:nvPr>
        </p:nvSpPr>
        <p:spPr>
          <a:xfrm>
            <a:off x="667512" y="1532901"/>
            <a:ext cx="4087368" cy="2291487"/>
          </a:xfrm>
        </p:spPr>
        <p:txBody>
          <a:bodyPr anchor="t">
            <a:normAutofit/>
          </a:bodyPr>
          <a:lstStyle>
            <a:lvl1pPr>
              <a:defRPr sz="4000" b="0" i="0">
                <a:solidFill>
                  <a:srgbClr val="134373"/>
                </a:solidFill>
                <a:latin typeface="Roboto Slab" pitchFamily="2" charset="0"/>
                <a:ea typeface="Roboto Slab" pitchFamily="2" charset="0"/>
              </a:defRPr>
            </a:lvl1pPr>
          </a:lstStyle>
          <a:p>
            <a:r>
              <a:rPr lang="en-GB"/>
              <a:t>Click to edit Master title style</a:t>
            </a:r>
            <a:endParaRPr lang="en-US"/>
          </a:p>
        </p:txBody>
      </p:sp>
      <p:cxnSp>
        <p:nvCxnSpPr>
          <p:cNvPr id="17" name="Straight Connector 16">
            <a:extLst>
              <a:ext uri="{FF2B5EF4-FFF2-40B4-BE49-F238E27FC236}">
                <a16:creationId xmlns:a16="http://schemas.microsoft.com/office/drawing/2014/main" id="{0CCA3774-27B8-044E-9665-900DD14CD276}"/>
              </a:ext>
            </a:extLst>
          </p:cNvPr>
          <p:cNvCxnSpPr>
            <a:cxnSpLocks/>
          </p:cNvCxnSpPr>
          <p:nvPr userDrawn="1"/>
        </p:nvCxnSpPr>
        <p:spPr>
          <a:xfrm>
            <a:off x="667512" y="4042745"/>
            <a:ext cx="4087368" cy="8047"/>
          </a:xfrm>
          <a:prstGeom prst="line">
            <a:avLst/>
          </a:prstGeom>
          <a:ln w="28575">
            <a:solidFill>
              <a:srgbClr val="408FDF"/>
            </a:solidFill>
          </a:ln>
        </p:spPr>
        <p:style>
          <a:lnRef idx="3">
            <a:schemeClr val="accent4"/>
          </a:lnRef>
          <a:fillRef idx="0">
            <a:schemeClr val="accent4"/>
          </a:fillRef>
          <a:effectRef idx="2">
            <a:schemeClr val="accent4"/>
          </a:effectRef>
          <a:fontRef idx="minor">
            <a:schemeClr val="tx1"/>
          </a:fontRef>
        </p:style>
      </p:cxnSp>
      <p:sp>
        <p:nvSpPr>
          <p:cNvPr id="20" name="Text Placeholder 2">
            <a:extLst>
              <a:ext uri="{FF2B5EF4-FFF2-40B4-BE49-F238E27FC236}">
                <a16:creationId xmlns:a16="http://schemas.microsoft.com/office/drawing/2014/main" id="{95C87E08-BEC0-814F-ACD0-4C13E5552E23}"/>
              </a:ext>
            </a:extLst>
          </p:cNvPr>
          <p:cNvSpPr>
            <a:spLocks noGrp="1"/>
          </p:cNvSpPr>
          <p:nvPr>
            <p:ph type="body" idx="1" hasCustomPrompt="1"/>
          </p:nvPr>
        </p:nvSpPr>
        <p:spPr>
          <a:xfrm>
            <a:off x="667512" y="4378469"/>
            <a:ext cx="4087368" cy="661588"/>
          </a:xfrm>
        </p:spPr>
        <p:txBody>
          <a:bodyPr>
            <a:normAutofit/>
          </a:bodyPr>
          <a:lstStyle>
            <a:lvl1pPr marL="0" indent="0">
              <a:buNone/>
              <a:defRPr sz="1600">
                <a:solidFill>
                  <a:srgbClr val="134373"/>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22" name="Picture 21" descr="Text&#10;&#10;Description automatically generated with medium confidence">
            <a:extLst>
              <a:ext uri="{FF2B5EF4-FFF2-40B4-BE49-F238E27FC236}">
                <a16:creationId xmlns:a16="http://schemas.microsoft.com/office/drawing/2014/main" id="{043FA71B-9000-2E45-AA33-EE2884580A49}"/>
              </a:ext>
            </a:extLst>
          </p:cNvPr>
          <p:cNvPicPr>
            <a:picLocks noChangeAspect="1"/>
          </p:cNvPicPr>
          <p:nvPr userDrawn="1"/>
        </p:nvPicPr>
        <p:blipFill>
          <a:blip r:embed="rId3"/>
          <a:stretch>
            <a:fillRect/>
          </a:stretch>
        </p:blipFill>
        <p:spPr>
          <a:xfrm>
            <a:off x="667512" y="842875"/>
            <a:ext cx="1428407" cy="471669"/>
          </a:xfrm>
          <a:prstGeom prst="rect">
            <a:avLst/>
          </a:prstGeom>
        </p:spPr>
      </p:pic>
    </p:spTree>
    <p:extLst>
      <p:ext uri="{BB962C8B-B14F-4D97-AF65-F5344CB8AC3E}">
        <p14:creationId xmlns:p14="http://schemas.microsoft.com/office/powerpoint/2010/main" val="1407444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86CE6A-959E-FA4D-AAAB-47F7CAD12F83}"/>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15CE89-C81E-9B4C-8822-7FE6E13E8EA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12" name="Picture 11" descr="Text&#10;&#10;Description automatically generated with medium confidence">
            <a:extLst>
              <a:ext uri="{FF2B5EF4-FFF2-40B4-BE49-F238E27FC236}">
                <a16:creationId xmlns:a16="http://schemas.microsoft.com/office/drawing/2014/main" id="{15D71026-F120-F149-A73B-EE8782B1309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3" name="Straight Connector 12">
            <a:extLst>
              <a:ext uri="{FF2B5EF4-FFF2-40B4-BE49-F238E27FC236}">
                <a16:creationId xmlns:a16="http://schemas.microsoft.com/office/drawing/2014/main" id="{75E1D02F-1A81-3444-B010-95C258573948}"/>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99B74-A134-4E48-BB37-2E36EDB7B1DA}"/>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rgbClr val="134373"/>
                </a:solidFill>
                <a:latin typeface="Roboto Slab Light" pitchFamily="2" charset="0"/>
                <a:ea typeface="Roboto Slab Light" pitchFamily="2" charset="0"/>
              </a:rPr>
              <a:t>Joint Intersectoral Analysis Framework</a:t>
            </a:r>
            <a:endParaRPr lang="en-US" sz="1200">
              <a:solidFill>
                <a:srgbClr val="134373"/>
              </a:solidFill>
              <a:latin typeface="Roboto Slab Light" pitchFamily="2" charset="0"/>
              <a:ea typeface="Roboto Slab Light" pitchFamily="2" charset="0"/>
            </a:endParaRPr>
          </a:p>
        </p:txBody>
      </p:sp>
      <p:sp>
        <p:nvSpPr>
          <p:cNvPr id="15" name="Rectangle 14">
            <a:extLst>
              <a:ext uri="{FF2B5EF4-FFF2-40B4-BE49-F238E27FC236}">
                <a16:creationId xmlns:a16="http://schemas.microsoft.com/office/drawing/2014/main" id="{FDC8714B-471C-4E4C-B40F-925038C4F3CF}"/>
              </a:ext>
            </a:extLst>
          </p:cNvPr>
          <p:cNvSpPr/>
          <p:nvPr userDrawn="1"/>
        </p:nvSpPr>
        <p:spPr>
          <a:xfrm>
            <a:off x="0" y="0"/>
            <a:ext cx="2353431" cy="2046197"/>
          </a:xfrm>
          <a:prstGeom prst="rect">
            <a:avLst/>
          </a:prstGeom>
          <a:solidFill>
            <a:srgbClr val="134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6DEE5AA-6A47-164C-A7EF-0E9034502F5F}"/>
              </a:ext>
            </a:extLst>
          </p:cNvPr>
          <p:cNvSpPr>
            <a:spLocks noGrp="1"/>
          </p:cNvSpPr>
          <p:nvPr>
            <p:ph type="title"/>
          </p:nvPr>
        </p:nvSpPr>
        <p:spPr>
          <a:xfrm>
            <a:off x="341119" y="365125"/>
            <a:ext cx="1652273" cy="1325563"/>
          </a:xfrm>
        </p:spPr>
        <p:txBody>
          <a:bodyPr anchor="ctr"/>
          <a:lstStyle>
            <a:lvl1pPr>
              <a:defRPr sz="2000" b="0" i="0">
                <a:solidFill>
                  <a:schemeClr val="bg1"/>
                </a:solidFill>
                <a:latin typeface="Roboto Slab" pitchFamily="2" charset="0"/>
                <a:ea typeface="Roboto Slab" pitchFamily="2" charset="0"/>
              </a:defRPr>
            </a:lvl1pPr>
          </a:lstStyle>
          <a:p>
            <a:r>
              <a:rPr lang="en-GB"/>
              <a:t>Click to edit Master title style</a:t>
            </a:r>
            <a:endParaRPr lang="en-US"/>
          </a:p>
        </p:txBody>
      </p:sp>
    </p:spTree>
    <p:extLst>
      <p:ext uri="{BB962C8B-B14F-4D97-AF65-F5344CB8AC3E}">
        <p14:creationId xmlns:p14="http://schemas.microsoft.com/office/powerpoint/2010/main" val="2939773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BF4C3CFB-4EC8-4F44-AD60-BE8A84703B6A}"/>
              </a:ext>
            </a:extLst>
          </p:cNvPr>
          <p:cNvSpPr>
            <a:spLocks noGrp="1"/>
          </p:cNvSpPr>
          <p:nvPr>
            <p:ph type="pic" idx="1"/>
          </p:nvPr>
        </p:nvSpPr>
        <p:spPr>
          <a:xfrm>
            <a:off x="609670" y="592748"/>
            <a:ext cx="6012429" cy="56856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Rectangle 4">
            <a:extLst>
              <a:ext uri="{FF2B5EF4-FFF2-40B4-BE49-F238E27FC236}">
                <a16:creationId xmlns:a16="http://schemas.microsoft.com/office/drawing/2014/main" id="{19422EBF-C48D-B048-806E-ADFCC896CF42}"/>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DE8BC3-0CC6-7441-8425-DBD834F83006}"/>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7" name="Picture 6" descr="Text&#10;&#10;Description automatically generated with medium confidence">
            <a:extLst>
              <a:ext uri="{FF2B5EF4-FFF2-40B4-BE49-F238E27FC236}">
                <a16:creationId xmlns:a16="http://schemas.microsoft.com/office/drawing/2014/main" id="{56264348-5745-2841-8D86-7C2ED8AD96A0}"/>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8" name="Straight Connector 7">
            <a:extLst>
              <a:ext uri="{FF2B5EF4-FFF2-40B4-BE49-F238E27FC236}">
                <a16:creationId xmlns:a16="http://schemas.microsoft.com/office/drawing/2014/main" id="{5AB1F5E0-3819-C648-A0FB-DAD3C1B9351B}"/>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F85C436-0423-7C45-927E-70129AFC06EC}"/>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rgbClr val="134373"/>
                </a:solidFill>
                <a:latin typeface="Roboto Slab Light" pitchFamily="2" charset="0"/>
                <a:ea typeface="Roboto Slab Light" pitchFamily="2" charset="0"/>
              </a:rPr>
              <a:t>Joint Intersectoral Analysis Framework</a:t>
            </a:r>
            <a:endParaRPr lang="en-US" sz="1200">
              <a:solidFill>
                <a:srgbClr val="134373"/>
              </a:solidFill>
              <a:latin typeface="Roboto Slab Light" pitchFamily="2" charset="0"/>
              <a:ea typeface="Roboto Slab Light" pitchFamily="2" charset="0"/>
            </a:endParaRPr>
          </a:p>
        </p:txBody>
      </p:sp>
      <p:sp>
        <p:nvSpPr>
          <p:cNvPr id="12" name="Text Placeholder 19">
            <a:extLst>
              <a:ext uri="{FF2B5EF4-FFF2-40B4-BE49-F238E27FC236}">
                <a16:creationId xmlns:a16="http://schemas.microsoft.com/office/drawing/2014/main" id="{EF07DAD7-F8B4-0944-B8B7-1C8347ECA308}"/>
              </a:ext>
            </a:extLst>
          </p:cNvPr>
          <p:cNvSpPr>
            <a:spLocks noGrp="1"/>
          </p:cNvSpPr>
          <p:nvPr>
            <p:ph type="body" sz="quarter" idx="10"/>
          </p:nvPr>
        </p:nvSpPr>
        <p:spPr>
          <a:xfrm>
            <a:off x="7250089" y="592748"/>
            <a:ext cx="3849688" cy="5685692"/>
          </a:xfrm>
        </p:spPr>
        <p:txBody>
          <a:bodyPr anchor="ctr">
            <a:normAutofit/>
          </a:bodyPr>
          <a:lstStyle>
            <a:lvl1pPr>
              <a:lnSpc>
                <a:spcPct val="120000"/>
              </a:lnSpc>
              <a:defRPr sz="2400" b="0" i="0">
                <a:solidFill>
                  <a:srgbClr val="134373"/>
                </a:solidFill>
                <a:latin typeface="Roboto Slab" pitchFamily="2" charset="0"/>
                <a:ea typeface="Roboto Slab" pitchFamily="2" charset="0"/>
              </a:defRPr>
            </a:lvl1pPr>
            <a:lvl2pPr>
              <a:lnSpc>
                <a:spcPct val="120000"/>
              </a:lnSpc>
              <a:defRPr sz="2400" b="0" i="0">
                <a:solidFill>
                  <a:srgbClr val="134373"/>
                </a:solidFill>
                <a:latin typeface="Roboto Slab" pitchFamily="2" charset="0"/>
                <a:ea typeface="Roboto Slab" pitchFamily="2" charset="0"/>
              </a:defRPr>
            </a:lvl2pPr>
            <a:lvl3pPr>
              <a:lnSpc>
                <a:spcPct val="120000"/>
              </a:lnSpc>
              <a:defRPr sz="2400" b="0" i="0">
                <a:solidFill>
                  <a:srgbClr val="134373"/>
                </a:solidFill>
                <a:latin typeface="Roboto Slab" pitchFamily="2" charset="0"/>
                <a:ea typeface="Roboto Slab" pitchFamily="2" charset="0"/>
              </a:defRPr>
            </a:lvl3pPr>
            <a:lvl4pPr>
              <a:lnSpc>
                <a:spcPct val="120000"/>
              </a:lnSpc>
              <a:defRPr sz="2400" b="0" i="0">
                <a:solidFill>
                  <a:srgbClr val="134373"/>
                </a:solidFill>
                <a:latin typeface="Roboto Slab" pitchFamily="2" charset="0"/>
                <a:ea typeface="Roboto Slab" pitchFamily="2" charset="0"/>
              </a:defRPr>
            </a:lvl4pPr>
            <a:lvl5pPr>
              <a:lnSpc>
                <a:spcPct val="120000"/>
              </a:lnSpc>
              <a:defRPr sz="2400" b="0" i="0">
                <a:solidFill>
                  <a:srgbClr val="134373"/>
                </a:solidFill>
                <a:latin typeface="Roboto Slab" pitchFamily="2" charset="0"/>
                <a:ea typeface="Roboto Slab"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23726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4B6EF0-DB7B-3B44-BCE2-836B29AD63BF}"/>
              </a:ext>
            </a:extLst>
          </p:cNvPr>
          <p:cNvSpPr/>
          <p:nvPr userDrawn="1"/>
        </p:nvSpPr>
        <p:spPr>
          <a:xfrm>
            <a:off x="11780874" y="6436797"/>
            <a:ext cx="411125" cy="337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836D9A-FCE4-2347-979F-A90581611E25}"/>
              </a:ext>
            </a:extLst>
          </p:cNvPr>
          <p:cNvSpPr/>
          <p:nvPr userDrawn="1"/>
        </p:nvSpPr>
        <p:spPr>
          <a:xfrm>
            <a:off x="11797122" y="6474636"/>
            <a:ext cx="319318" cy="261610"/>
          </a:xfrm>
          <a:prstGeom prst="rect">
            <a:avLst/>
          </a:prstGeom>
        </p:spPr>
        <p:txBody>
          <a:bodyPr wrap="none">
            <a:spAutoFit/>
          </a:bodyPr>
          <a:lstStyle/>
          <a:p>
            <a:pPr algn="r"/>
            <a:fld id="{2374247F-E2DB-B846-9226-D3AB6C20A961}" type="slidenum">
              <a:rPr lang="en-US" sz="1100" smtClean="0">
                <a:solidFill>
                  <a:srgbClr val="408FDF"/>
                </a:solidFill>
                <a:latin typeface="Roboto Slab Light" pitchFamily="2" charset="0"/>
                <a:ea typeface="Roboto Slab Light" pitchFamily="2" charset="0"/>
              </a:rPr>
              <a:t>‹#›</a:t>
            </a:fld>
            <a:endParaRPr lang="en-US" sz="1100">
              <a:solidFill>
                <a:srgbClr val="408FDF"/>
              </a:solidFill>
              <a:latin typeface="Roboto Slab Light" pitchFamily="2" charset="0"/>
              <a:ea typeface="Roboto Slab Light" pitchFamily="2" charset="0"/>
            </a:endParaRPr>
          </a:p>
        </p:txBody>
      </p:sp>
      <p:pic>
        <p:nvPicPr>
          <p:cNvPr id="11" name="Picture 10">
            <a:extLst>
              <a:ext uri="{FF2B5EF4-FFF2-40B4-BE49-F238E27FC236}">
                <a16:creationId xmlns:a16="http://schemas.microsoft.com/office/drawing/2014/main" id="{61EF09DA-EE72-0640-9A4E-4AC70AF34644}"/>
              </a:ext>
            </a:extLst>
          </p:cNvPr>
          <p:cNvPicPr>
            <a:picLocks noChangeAspect="1"/>
          </p:cNvPicPr>
          <p:nvPr userDrawn="1"/>
        </p:nvPicPr>
        <p:blipFill>
          <a:blip r:embed="rId3"/>
          <a:stretch>
            <a:fillRect/>
          </a:stretch>
        </p:blipFill>
        <p:spPr>
          <a:xfrm>
            <a:off x="11165470" y="6521697"/>
            <a:ext cx="526045" cy="166067"/>
          </a:xfrm>
          <a:prstGeom prst="rect">
            <a:avLst/>
          </a:prstGeom>
        </p:spPr>
      </p:pic>
      <p:sp>
        <p:nvSpPr>
          <p:cNvPr id="12" name="Rectangle 11">
            <a:extLst>
              <a:ext uri="{FF2B5EF4-FFF2-40B4-BE49-F238E27FC236}">
                <a16:creationId xmlns:a16="http://schemas.microsoft.com/office/drawing/2014/main" id="{C5D39DBC-C407-B741-B2F7-A6FC0CB22FCA}"/>
              </a:ext>
            </a:extLst>
          </p:cNvPr>
          <p:cNvSpPr/>
          <p:nvPr userDrawn="1"/>
        </p:nvSpPr>
        <p:spPr>
          <a:xfrm>
            <a:off x="6362499" y="-7676"/>
            <a:ext cx="5829502" cy="5874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cxnSp>
        <p:nvCxnSpPr>
          <p:cNvPr id="13" name="Straight Connector 12">
            <a:extLst>
              <a:ext uri="{FF2B5EF4-FFF2-40B4-BE49-F238E27FC236}">
                <a16:creationId xmlns:a16="http://schemas.microsoft.com/office/drawing/2014/main" id="{E4AC78C9-F4FA-6B47-8E87-255A3EDA9D7C}"/>
              </a:ext>
            </a:extLst>
          </p:cNvPr>
          <p:cNvCxnSpPr>
            <a:cxnSpLocks/>
          </p:cNvCxnSpPr>
          <p:nvPr userDrawn="1"/>
        </p:nvCxnSpPr>
        <p:spPr>
          <a:xfrm>
            <a:off x="311529" y="0"/>
            <a:ext cx="0" cy="510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516F211-5A7E-8643-9F15-6AFEE8665ED5}"/>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a:solidFill>
                  <a:schemeClr val="bg1"/>
                </a:solidFill>
                <a:latin typeface="Roboto Slab" pitchFamily="2" charset="0"/>
                <a:ea typeface="Roboto Slab" pitchFamily="2" charset="0"/>
              </a:rPr>
              <a:t>JIAF</a:t>
            </a:r>
            <a:endParaRPr lang="en-US" sz="1200">
              <a:solidFill>
                <a:schemeClr val="bg1"/>
              </a:solidFill>
              <a:latin typeface="Roboto Slab" pitchFamily="2" charset="0"/>
              <a:ea typeface="Roboto Slab" pitchFamily="2" charset="0"/>
            </a:endParaRPr>
          </a:p>
        </p:txBody>
      </p:sp>
      <p:sp>
        <p:nvSpPr>
          <p:cNvPr id="15" name="Title 1">
            <a:extLst>
              <a:ext uri="{FF2B5EF4-FFF2-40B4-BE49-F238E27FC236}">
                <a16:creationId xmlns:a16="http://schemas.microsoft.com/office/drawing/2014/main" id="{623E688E-9233-DE46-B230-E2D410C66044}"/>
              </a:ext>
            </a:extLst>
          </p:cNvPr>
          <p:cNvSpPr>
            <a:spLocks noGrp="1"/>
          </p:cNvSpPr>
          <p:nvPr>
            <p:ph type="title"/>
          </p:nvPr>
        </p:nvSpPr>
        <p:spPr>
          <a:xfrm>
            <a:off x="1344168" y="1113900"/>
            <a:ext cx="3657599" cy="3163475"/>
          </a:xfrm>
        </p:spPr>
        <p:txBody>
          <a:bodyPr anchor="ctr">
            <a:normAutofit/>
          </a:bodyPr>
          <a:lstStyle>
            <a:lvl1pPr>
              <a:defRPr sz="4000" b="0" i="0">
                <a:solidFill>
                  <a:schemeClr val="bg1"/>
                </a:solidFill>
                <a:latin typeface="Roboto Slab" pitchFamily="2" charset="0"/>
                <a:ea typeface="Roboto Slab" pitchFamily="2" charset="0"/>
              </a:defRPr>
            </a:lvl1pPr>
          </a:lstStyle>
          <a:p>
            <a:r>
              <a:rPr lang="en-GB"/>
              <a:t>Click to edit Master title style</a:t>
            </a:r>
            <a:endParaRPr lang="en-US"/>
          </a:p>
        </p:txBody>
      </p:sp>
      <p:sp>
        <p:nvSpPr>
          <p:cNvPr id="17" name="Text Placeholder 19">
            <a:extLst>
              <a:ext uri="{FF2B5EF4-FFF2-40B4-BE49-F238E27FC236}">
                <a16:creationId xmlns:a16="http://schemas.microsoft.com/office/drawing/2014/main" id="{BC73EB5A-CA8B-4C4F-BD82-803D7559AC8D}"/>
              </a:ext>
            </a:extLst>
          </p:cNvPr>
          <p:cNvSpPr>
            <a:spLocks noGrp="1"/>
          </p:cNvSpPr>
          <p:nvPr>
            <p:ph type="body" sz="quarter" idx="10"/>
          </p:nvPr>
        </p:nvSpPr>
        <p:spPr>
          <a:xfrm>
            <a:off x="7099766" y="832895"/>
            <a:ext cx="4183930" cy="4452337"/>
          </a:xfrm>
        </p:spPr>
        <p:txBody>
          <a:bodyPr anchor="ctr">
            <a:normAutofit/>
          </a:bodyPr>
          <a:lstStyle>
            <a:lvl1pPr>
              <a:lnSpc>
                <a:spcPct val="120000"/>
              </a:lnSpc>
              <a:defRPr sz="1800" b="0" i="0">
                <a:solidFill>
                  <a:srgbClr val="134373"/>
                </a:solidFill>
                <a:latin typeface="Roboto" panose="02000000000000000000" pitchFamily="2" charset="0"/>
                <a:ea typeface="Roboto" panose="02000000000000000000" pitchFamily="2" charset="0"/>
              </a:defRPr>
            </a:lvl1pPr>
            <a:lvl2pPr>
              <a:lnSpc>
                <a:spcPct val="120000"/>
              </a:lnSpc>
              <a:defRPr sz="1800" b="0" i="0">
                <a:solidFill>
                  <a:srgbClr val="134373"/>
                </a:solidFill>
                <a:latin typeface="Roboto" panose="02000000000000000000" pitchFamily="2" charset="0"/>
                <a:ea typeface="Roboto" panose="02000000000000000000" pitchFamily="2" charset="0"/>
              </a:defRPr>
            </a:lvl2pPr>
            <a:lvl3pPr>
              <a:lnSpc>
                <a:spcPct val="120000"/>
              </a:lnSpc>
              <a:defRPr sz="1800" b="0" i="0">
                <a:solidFill>
                  <a:srgbClr val="134373"/>
                </a:solidFill>
                <a:latin typeface="Roboto" panose="02000000000000000000" pitchFamily="2" charset="0"/>
                <a:ea typeface="Roboto" panose="02000000000000000000" pitchFamily="2" charset="0"/>
              </a:defRPr>
            </a:lvl3pPr>
            <a:lvl4pPr>
              <a:lnSpc>
                <a:spcPct val="120000"/>
              </a:lnSpc>
              <a:defRPr sz="1800" b="0" i="0">
                <a:solidFill>
                  <a:srgbClr val="134373"/>
                </a:solidFill>
                <a:latin typeface="Roboto" panose="02000000000000000000" pitchFamily="2" charset="0"/>
                <a:ea typeface="Roboto" panose="02000000000000000000" pitchFamily="2" charset="0"/>
              </a:defRPr>
            </a:lvl4pPr>
            <a:lvl5pPr>
              <a:lnSpc>
                <a:spcPct val="120000"/>
              </a:lnSpc>
              <a:defRPr sz="1800" b="0" i="0">
                <a:solidFill>
                  <a:srgbClr val="134373"/>
                </a:solidFill>
                <a:latin typeface="Roboto" panose="02000000000000000000" pitchFamily="2" charset="0"/>
                <a:ea typeface="Roboto" panose="020000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27907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E3DAF06-0770-D04F-B35F-6F49D8DB9BC6}"/>
              </a:ext>
            </a:extLst>
          </p:cNvPr>
          <p:cNvCxnSpPr>
            <a:cxnSpLocks/>
          </p:cNvCxnSpPr>
          <p:nvPr userDrawn="1"/>
        </p:nvCxnSpPr>
        <p:spPr>
          <a:xfrm>
            <a:off x="11850880" y="0"/>
            <a:ext cx="0" cy="510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FAF149C-9A78-CF47-9FF7-4BFE05389C16}"/>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chemeClr val="bg1"/>
                </a:solidFill>
                <a:latin typeface="Roboto Slab Light" pitchFamily="2" charset="0"/>
                <a:ea typeface="Roboto Slab Light" pitchFamily="2" charset="0"/>
              </a:rPr>
              <a:t>Joint Intersectoral Analysis Framework</a:t>
            </a:r>
            <a:endParaRPr lang="en-US" sz="1200">
              <a:solidFill>
                <a:schemeClr val="bg1"/>
              </a:solidFill>
              <a:latin typeface="Roboto Slab Light" pitchFamily="2" charset="0"/>
              <a:ea typeface="Roboto Slab Light" pitchFamily="2" charset="0"/>
            </a:endParaRPr>
          </a:p>
        </p:txBody>
      </p:sp>
      <p:pic>
        <p:nvPicPr>
          <p:cNvPr id="10" name="Picture 9">
            <a:extLst>
              <a:ext uri="{FF2B5EF4-FFF2-40B4-BE49-F238E27FC236}">
                <a16:creationId xmlns:a16="http://schemas.microsoft.com/office/drawing/2014/main" id="{AC97A9A4-ED7D-E34D-AD70-EE773F1DDFD2}"/>
              </a:ext>
            </a:extLst>
          </p:cNvPr>
          <p:cNvPicPr>
            <a:picLocks noChangeAspect="1"/>
          </p:cNvPicPr>
          <p:nvPr userDrawn="1"/>
        </p:nvPicPr>
        <p:blipFill>
          <a:blip r:embed="rId3"/>
          <a:stretch>
            <a:fillRect/>
          </a:stretch>
        </p:blipFill>
        <p:spPr>
          <a:xfrm>
            <a:off x="5047116" y="2381490"/>
            <a:ext cx="2097767" cy="662244"/>
          </a:xfrm>
          <a:prstGeom prst="rect">
            <a:avLst/>
          </a:prstGeom>
        </p:spPr>
      </p:pic>
      <p:sp>
        <p:nvSpPr>
          <p:cNvPr id="11" name="Title 1">
            <a:extLst>
              <a:ext uri="{FF2B5EF4-FFF2-40B4-BE49-F238E27FC236}">
                <a16:creationId xmlns:a16="http://schemas.microsoft.com/office/drawing/2014/main" id="{E3F0306A-83D4-FB43-B2EC-C44FF7C75292}"/>
              </a:ext>
            </a:extLst>
          </p:cNvPr>
          <p:cNvSpPr>
            <a:spLocks noGrp="1"/>
          </p:cNvSpPr>
          <p:nvPr>
            <p:ph type="title" hasCustomPrompt="1"/>
          </p:nvPr>
        </p:nvSpPr>
        <p:spPr>
          <a:xfrm>
            <a:off x="4177218" y="5715000"/>
            <a:ext cx="3837561" cy="840296"/>
          </a:xfrm>
        </p:spPr>
        <p:txBody>
          <a:bodyPr anchor="ctr"/>
          <a:lstStyle>
            <a:lvl1pPr algn="ctr">
              <a:defRPr sz="2000" b="0" i="0" spc="300">
                <a:solidFill>
                  <a:srgbClr val="134373"/>
                </a:solidFill>
                <a:latin typeface="Roboto" panose="02000000000000000000" pitchFamily="2" charset="0"/>
                <a:ea typeface="Roboto" panose="02000000000000000000" pitchFamily="2" charset="0"/>
              </a:defRPr>
            </a:lvl1pPr>
          </a:lstStyle>
          <a:p>
            <a:r>
              <a:rPr lang="en-GB"/>
              <a:t>CLICK TO EDIT MASTER TITLE STYLE</a:t>
            </a:r>
            <a:endParaRPr lang="en-US"/>
          </a:p>
        </p:txBody>
      </p:sp>
    </p:spTree>
    <p:extLst>
      <p:ext uri="{BB962C8B-B14F-4D97-AF65-F5344CB8AC3E}">
        <p14:creationId xmlns:p14="http://schemas.microsoft.com/office/powerpoint/2010/main" val="3046112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E1D7-6C4E-244E-98BB-AA9C5B4754D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6912191-B6E5-9B41-BA9B-9A95C4F1FB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E3CC644-81B4-DB44-987E-2E755EB212D2}"/>
              </a:ext>
            </a:extLst>
          </p:cNvPr>
          <p:cNvSpPr>
            <a:spLocks noGrp="1"/>
          </p:cNvSpPr>
          <p:nvPr>
            <p:ph type="dt" sz="half" idx="10"/>
          </p:nvPr>
        </p:nvSpPr>
        <p:spPr/>
        <p:txBody>
          <a:bodyPr/>
          <a:lstStyle/>
          <a:p>
            <a:fld id="{DB95EB0A-0C64-1347-BF84-BEFC4421CB78}" type="datetimeFigureOut">
              <a:rPr lang="en-US" smtClean="0"/>
              <a:t>18/08/2021</a:t>
            </a:fld>
            <a:endParaRPr lang="en-US"/>
          </a:p>
        </p:txBody>
      </p:sp>
      <p:sp>
        <p:nvSpPr>
          <p:cNvPr id="5" name="Footer Placeholder 4">
            <a:extLst>
              <a:ext uri="{FF2B5EF4-FFF2-40B4-BE49-F238E27FC236}">
                <a16:creationId xmlns:a16="http://schemas.microsoft.com/office/drawing/2014/main" id="{CFADF0D2-FF16-DA41-8EFC-590132A7A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90B88-093A-2F4E-AF73-6244729E31B3}"/>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194990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1D1-EBE7-8B47-9162-8C0554ACCAB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DEB9D0-DE91-934D-AB0F-21308A8493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31BD5E-7C3D-C34E-98C4-332856D60D1A}"/>
              </a:ext>
            </a:extLst>
          </p:cNvPr>
          <p:cNvSpPr>
            <a:spLocks noGrp="1"/>
          </p:cNvSpPr>
          <p:nvPr>
            <p:ph type="dt" sz="half" idx="10"/>
          </p:nvPr>
        </p:nvSpPr>
        <p:spPr/>
        <p:txBody>
          <a:bodyPr/>
          <a:lstStyle/>
          <a:p>
            <a:fld id="{DB95EB0A-0C64-1347-BF84-BEFC4421CB78}" type="datetimeFigureOut">
              <a:rPr lang="en-US" smtClean="0"/>
              <a:t>18/08/2021</a:t>
            </a:fld>
            <a:endParaRPr lang="en-US"/>
          </a:p>
        </p:txBody>
      </p:sp>
      <p:sp>
        <p:nvSpPr>
          <p:cNvPr id="5" name="Footer Placeholder 4">
            <a:extLst>
              <a:ext uri="{FF2B5EF4-FFF2-40B4-BE49-F238E27FC236}">
                <a16:creationId xmlns:a16="http://schemas.microsoft.com/office/drawing/2014/main" id="{CB830504-A1C4-EC43-B13A-6E5C4137B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86384-6C63-0E41-BDE9-47E16E7A91DA}"/>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681200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BF28-84C4-BF42-8F2E-9DAF304F35C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AA4A9CE-FF60-604A-9DDF-7996B109A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689F007-4163-5B47-AC56-C53407667B1F}"/>
              </a:ext>
            </a:extLst>
          </p:cNvPr>
          <p:cNvSpPr>
            <a:spLocks noGrp="1"/>
          </p:cNvSpPr>
          <p:nvPr>
            <p:ph type="dt" sz="half" idx="10"/>
          </p:nvPr>
        </p:nvSpPr>
        <p:spPr/>
        <p:txBody>
          <a:bodyPr/>
          <a:lstStyle/>
          <a:p>
            <a:fld id="{DB95EB0A-0C64-1347-BF84-BEFC4421CB78}" type="datetimeFigureOut">
              <a:rPr lang="en-US" smtClean="0"/>
              <a:t>18/08/2021</a:t>
            </a:fld>
            <a:endParaRPr lang="en-US"/>
          </a:p>
        </p:txBody>
      </p:sp>
      <p:sp>
        <p:nvSpPr>
          <p:cNvPr id="5" name="Footer Placeholder 4">
            <a:extLst>
              <a:ext uri="{FF2B5EF4-FFF2-40B4-BE49-F238E27FC236}">
                <a16:creationId xmlns:a16="http://schemas.microsoft.com/office/drawing/2014/main" id="{2143FC0E-A173-3747-B384-C4AF2C74C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AAEDF-5455-754A-A878-7BB13886EB98}"/>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2152345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43CC-71DD-2643-9044-3E51D54763A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2BB046-43A3-E049-8B85-9179240C235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2011652-DCC6-7046-B48C-0D0F162CF89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E069820-BDD8-DB42-A88B-232829C14036}"/>
              </a:ext>
            </a:extLst>
          </p:cNvPr>
          <p:cNvSpPr>
            <a:spLocks noGrp="1"/>
          </p:cNvSpPr>
          <p:nvPr>
            <p:ph type="dt" sz="half" idx="10"/>
          </p:nvPr>
        </p:nvSpPr>
        <p:spPr/>
        <p:txBody>
          <a:bodyPr/>
          <a:lstStyle/>
          <a:p>
            <a:fld id="{DB95EB0A-0C64-1347-BF84-BEFC4421CB78}" type="datetimeFigureOut">
              <a:rPr lang="en-US" smtClean="0"/>
              <a:t>18/08/2021</a:t>
            </a:fld>
            <a:endParaRPr lang="en-US"/>
          </a:p>
        </p:txBody>
      </p:sp>
      <p:sp>
        <p:nvSpPr>
          <p:cNvPr id="6" name="Footer Placeholder 5">
            <a:extLst>
              <a:ext uri="{FF2B5EF4-FFF2-40B4-BE49-F238E27FC236}">
                <a16:creationId xmlns:a16="http://schemas.microsoft.com/office/drawing/2014/main" id="{0301159E-6515-0444-ACE8-0002B0A4D6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B672A6-63FE-D040-A249-DEE57B477B50}"/>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2275468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42AA-3A06-964B-8CB6-5E5AB864F74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2443B1F-80D3-4E43-AB12-98363DD77C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CAFCBE5-034B-564F-9570-201C3E722E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E57CC88-0DA2-D146-8EDF-D44B9EC632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6AFFEF-574B-C741-A57C-4F8A387A55F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AFC9572-5D53-834D-9720-EA1C2A34783C}"/>
              </a:ext>
            </a:extLst>
          </p:cNvPr>
          <p:cNvSpPr>
            <a:spLocks noGrp="1"/>
          </p:cNvSpPr>
          <p:nvPr>
            <p:ph type="dt" sz="half" idx="10"/>
          </p:nvPr>
        </p:nvSpPr>
        <p:spPr/>
        <p:txBody>
          <a:bodyPr/>
          <a:lstStyle/>
          <a:p>
            <a:fld id="{DB95EB0A-0C64-1347-BF84-BEFC4421CB78}" type="datetimeFigureOut">
              <a:rPr lang="en-US" smtClean="0"/>
              <a:t>18/08/2021</a:t>
            </a:fld>
            <a:endParaRPr lang="en-US"/>
          </a:p>
        </p:txBody>
      </p:sp>
      <p:sp>
        <p:nvSpPr>
          <p:cNvPr id="8" name="Footer Placeholder 7">
            <a:extLst>
              <a:ext uri="{FF2B5EF4-FFF2-40B4-BE49-F238E27FC236}">
                <a16:creationId xmlns:a16="http://schemas.microsoft.com/office/drawing/2014/main" id="{761AA266-5095-3C46-AA55-EB1656B2FB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C8CFFE-BD78-AE42-B861-C935EFDFC280}"/>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4201550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938B-09D7-0C4B-9AEA-7818F68B2E5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F2A5FC4-D2FD-574A-9441-3CD2A0B6D872}"/>
              </a:ext>
            </a:extLst>
          </p:cNvPr>
          <p:cNvSpPr>
            <a:spLocks noGrp="1"/>
          </p:cNvSpPr>
          <p:nvPr>
            <p:ph type="dt" sz="half" idx="10"/>
          </p:nvPr>
        </p:nvSpPr>
        <p:spPr/>
        <p:txBody>
          <a:bodyPr/>
          <a:lstStyle/>
          <a:p>
            <a:fld id="{DB95EB0A-0C64-1347-BF84-BEFC4421CB78}" type="datetimeFigureOut">
              <a:rPr lang="en-US" smtClean="0"/>
              <a:t>18/08/2021</a:t>
            </a:fld>
            <a:endParaRPr lang="en-US"/>
          </a:p>
        </p:txBody>
      </p:sp>
      <p:sp>
        <p:nvSpPr>
          <p:cNvPr id="4" name="Footer Placeholder 3">
            <a:extLst>
              <a:ext uri="{FF2B5EF4-FFF2-40B4-BE49-F238E27FC236}">
                <a16:creationId xmlns:a16="http://schemas.microsoft.com/office/drawing/2014/main" id="{AA4FD53A-7AC9-4A4F-970E-4F860EBCFB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14ADCF-E143-F342-B18E-28C4E3C76EAD}"/>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1663709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D39A8F-E982-8F43-93BD-7B6CB9D505EA}"/>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282FCF-400B-FA44-9D1E-8991BB75B173}"/>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9" name="Picture 8" descr="Text&#10;&#10;Description automatically generated with medium confidence">
            <a:extLst>
              <a:ext uri="{FF2B5EF4-FFF2-40B4-BE49-F238E27FC236}">
                <a16:creationId xmlns:a16="http://schemas.microsoft.com/office/drawing/2014/main" id="{9EA2E374-9C53-A241-B6D1-B68A2531A24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0" name="Straight Connector 9">
            <a:extLst>
              <a:ext uri="{FF2B5EF4-FFF2-40B4-BE49-F238E27FC236}">
                <a16:creationId xmlns:a16="http://schemas.microsoft.com/office/drawing/2014/main" id="{3E244212-F2AC-9E4B-9E6E-3843DC8F4F7D}"/>
              </a:ext>
            </a:extLst>
          </p:cNvPr>
          <p:cNvCxnSpPr>
            <a:cxnSpLocks/>
          </p:cNvCxnSpPr>
          <p:nvPr userDrawn="1"/>
        </p:nvCxnSpPr>
        <p:spPr>
          <a:xfrm>
            <a:off x="311529"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E436DCC-7E4E-A941-8ADC-DE71B6E0B489}"/>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a:solidFill>
                  <a:srgbClr val="134373"/>
                </a:solidFill>
                <a:latin typeface="Roboto Slab" pitchFamily="2" charset="0"/>
                <a:ea typeface="Roboto Slab" pitchFamily="2" charset="0"/>
              </a:rPr>
              <a:t>JIAF</a:t>
            </a:r>
            <a:endParaRPr lang="en-US" sz="1200">
              <a:solidFill>
                <a:srgbClr val="134373"/>
              </a:solidFill>
              <a:latin typeface="Roboto Slab" pitchFamily="2" charset="0"/>
              <a:ea typeface="Roboto Slab" pitchFamily="2" charset="0"/>
            </a:endParaRPr>
          </a:p>
        </p:txBody>
      </p:sp>
    </p:spTree>
    <p:extLst>
      <p:ext uri="{BB962C8B-B14F-4D97-AF65-F5344CB8AC3E}">
        <p14:creationId xmlns:p14="http://schemas.microsoft.com/office/powerpoint/2010/main" val="873566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07E092-1522-A648-98D7-0E78910AD4C8}"/>
              </a:ext>
            </a:extLst>
          </p:cNvPr>
          <p:cNvSpPr>
            <a:spLocks noGrp="1"/>
          </p:cNvSpPr>
          <p:nvPr>
            <p:ph type="dt" sz="half" idx="10"/>
          </p:nvPr>
        </p:nvSpPr>
        <p:spPr/>
        <p:txBody>
          <a:bodyPr/>
          <a:lstStyle/>
          <a:p>
            <a:fld id="{DB95EB0A-0C64-1347-BF84-BEFC4421CB78}" type="datetimeFigureOut">
              <a:rPr lang="en-US" smtClean="0"/>
              <a:t>18/08/2021</a:t>
            </a:fld>
            <a:endParaRPr lang="en-US"/>
          </a:p>
        </p:txBody>
      </p:sp>
      <p:sp>
        <p:nvSpPr>
          <p:cNvPr id="3" name="Footer Placeholder 2">
            <a:extLst>
              <a:ext uri="{FF2B5EF4-FFF2-40B4-BE49-F238E27FC236}">
                <a16:creationId xmlns:a16="http://schemas.microsoft.com/office/drawing/2014/main" id="{5C143993-0D42-AF40-B8F8-81CECEE5BD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88ABCD-95CC-8748-8463-54F61B9B7C3A}"/>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4036678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929A-0183-3348-BCD0-8B14894846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0939CF4-C39E-AD41-9012-3DC0B378D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3968E6B-9136-6C4A-8374-6935CC1A7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7397CA0-2BA2-7D41-A715-BC73510EB5E0}"/>
              </a:ext>
            </a:extLst>
          </p:cNvPr>
          <p:cNvSpPr>
            <a:spLocks noGrp="1"/>
          </p:cNvSpPr>
          <p:nvPr>
            <p:ph type="dt" sz="half" idx="10"/>
          </p:nvPr>
        </p:nvSpPr>
        <p:spPr/>
        <p:txBody>
          <a:bodyPr/>
          <a:lstStyle/>
          <a:p>
            <a:fld id="{DB95EB0A-0C64-1347-BF84-BEFC4421CB78}" type="datetimeFigureOut">
              <a:rPr lang="en-US" smtClean="0"/>
              <a:t>18/08/2021</a:t>
            </a:fld>
            <a:endParaRPr lang="en-US"/>
          </a:p>
        </p:txBody>
      </p:sp>
      <p:sp>
        <p:nvSpPr>
          <p:cNvPr id="6" name="Footer Placeholder 5">
            <a:extLst>
              <a:ext uri="{FF2B5EF4-FFF2-40B4-BE49-F238E27FC236}">
                <a16:creationId xmlns:a16="http://schemas.microsoft.com/office/drawing/2014/main" id="{101FC5F1-978B-8C4F-B645-B128B1A11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36258-B755-E340-9463-CA72A67FA965}"/>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1682772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BB46-52D7-0A40-8939-469726A3A44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F911D1A-9774-A94D-9388-6FEA5CEA89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C03FFD-F9B2-0148-947D-C6F849E47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DD4A83-C4DC-DC40-B238-7573E890E2FE}"/>
              </a:ext>
            </a:extLst>
          </p:cNvPr>
          <p:cNvSpPr>
            <a:spLocks noGrp="1"/>
          </p:cNvSpPr>
          <p:nvPr>
            <p:ph type="dt" sz="half" idx="10"/>
          </p:nvPr>
        </p:nvSpPr>
        <p:spPr/>
        <p:txBody>
          <a:bodyPr/>
          <a:lstStyle/>
          <a:p>
            <a:fld id="{DB95EB0A-0C64-1347-BF84-BEFC4421CB78}" type="datetimeFigureOut">
              <a:rPr lang="en-US" smtClean="0"/>
              <a:t>18/08/2021</a:t>
            </a:fld>
            <a:endParaRPr lang="en-US"/>
          </a:p>
        </p:txBody>
      </p:sp>
      <p:sp>
        <p:nvSpPr>
          <p:cNvPr id="6" name="Footer Placeholder 5">
            <a:extLst>
              <a:ext uri="{FF2B5EF4-FFF2-40B4-BE49-F238E27FC236}">
                <a16:creationId xmlns:a16="http://schemas.microsoft.com/office/drawing/2014/main" id="{F2B02DDD-799F-6346-8EAD-589D637805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E4182C-4063-BC4B-8930-9AA6DE55219B}"/>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3564504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008BB-A915-9A46-90FE-945EEEA8B5C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D86E81-B63E-CF44-B823-2B9DD81E3F3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DBF9F8-E9C3-7F41-A41F-0868E359896C}"/>
              </a:ext>
            </a:extLst>
          </p:cNvPr>
          <p:cNvSpPr>
            <a:spLocks noGrp="1"/>
          </p:cNvSpPr>
          <p:nvPr>
            <p:ph type="dt" sz="half" idx="10"/>
          </p:nvPr>
        </p:nvSpPr>
        <p:spPr/>
        <p:txBody>
          <a:bodyPr/>
          <a:lstStyle/>
          <a:p>
            <a:fld id="{DB95EB0A-0C64-1347-BF84-BEFC4421CB78}" type="datetimeFigureOut">
              <a:rPr lang="en-US" smtClean="0"/>
              <a:t>18/08/2021</a:t>
            </a:fld>
            <a:endParaRPr lang="en-US"/>
          </a:p>
        </p:txBody>
      </p:sp>
      <p:sp>
        <p:nvSpPr>
          <p:cNvPr id="5" name="Footer Placeholder 4">
            <a:extLst>
              <a:ext uri="{FF2B5EF4-FFF2-40B4-BE49-F238E27FC236}">
                <a16:creationId xmlns:a16="http://schemas.microsoft.com/office/drawing/2014/main" id="{280DC9F7-67BD-2F4B-B686-6806E3243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A79A5-55E9-DF49-AAFC-D81A82F2C340}"/>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356177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C8EFB8-2B32-A346-AD2C-9D0BBE23409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4B257F9-536F-2943-A733-04739D2A6E3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5CA1B9-FE82-D543-AE38-5C0D6D30C171}"/>
              </a:ext>
            </a:extLst>
          </p:cNvPr>
          <p:cNvSpPr>
            <a:spLocks noGrp="1"/>
          </p:cNvSpPr>
          <p:nvPr>
            <p:ph type="dt" sz="half" idx="10"/>
          </p:nvPr>
        </p:nvSpPr>
        <p:spPr/>
        <p:txBody>
          <a:bodyPr/>
          <a:lstStyle/>
          <a:p>
            <a:fld id="{DB95EB0A-0C64-1347-BF84-BEFC4421CB78}" type="datetimeFigureOut">
              <a:rPr lang="en-US" smtClean="0"/>
              <a:t>18/08/2021</a:t>
            </a:fld>
            <a:endParaRPr lang="en-US"/>
          </a:p>
        </p:txBody>
      </p:sp>
      <p:sp>
        <p:nvSpPr>
          <p:cNvPr id="5" name="Footer Placeholder 4">
            <a:extLst>
              <a:ext uri="{FF2B5EF4-FFF2-40B4-BE49-F238E27FC236}">
                <a16:creationId xmlns:a16="http://schemas.microsoft.com/office/drawing/2014/main" id="{29D14BC7-76AE-B445-A7BC-30F5C80F2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0A6F1-2DC3-5D42-B16A-82F0D28311CE}"/>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2935375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978B68-EEC7-DD46-8D0A-CA380F6F21FD}"/>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53223D-1E8A-0845-8F49-EC7421CC5283}"/>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9" name="Picture 8" descr="Text&#10;&#10;Description automatically generated with medium confidence">
            <a:extLst>
              <a:ext uri="{FF2B5EF4-FFF2-40B4-BE49-F238E27FC236}">
                <a16:creationId xmlns:a16="http://schemas.microsoft.com/office/drawing/2014/main" id="{F944C1F8-7370-6948-8711-13D6EAB29B0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0" name="Straight Connector 9">
            <a:extLst>
              <a:ext uri="{FF2B5EF4-FFF2-40B4-BE49-F238E27FC236}">
                <a16:creationId xmlns:a16="http://schemas.microsoft.com/office/drawing/2014/main" id="{8E4B7C45-7420-C54A-B9A1-F49C112EAAE5}"/>
              </a:ext>
            </a:extLst>
          </p:cNvPr>
          <p:cNvCxnSpPr>
            <a:cxnSpLocks/>
          </p:cNvCxnSpPr>
          <p:nvPr userDrawn="1"/>
        </p:nvCxnSpPr>
        <p:spPr>
          <a:xfrm>
            <a:off x="311529" y="0"/>
            <a:ext cx="0" cy="510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7ABE2E4-049E-F64E-8800-E959D4743BD7}"/>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a:solidFill>
                  <a:schemeClr val="bg1"/>
                </a:solidFill>
                <a:latin typeface="Roboto Slab" pitchFamily="2" charset="0"/>
                <a:ea typeface="Roboto Slab" pitchFamily="2" charset="0"/>
              </a:rPr>
              <a:t>JIAF</a:t>
            </a:r>
            <a:endParaRPr lang="en-US" sz="1200">
              <a:solidFill>
                <a:schemeClr val="bg1"/>
              </a:solidFill>
              <a:latin typeface="Roboto Slab" pitchFamily="2" charset="0"/>
              <a:ea typeface="Roboto Slab" pitchFamily="2" charset="0"/>
            </a:endParaRPr>
          </a:p>
        </p:txBody>
      </p:sp>
      <p:sp>
        <p:nvSpPr>
          <p:cNvPr id="14" name="Rectangle 13">
            <a:extLst>
              <a:ext uri="{FF2B5EF4-FFF2-40B4-BE49-F238E27FC236}">
                <a16:creationId xmlns:a16="http://schemas.microsoft.com/office/drawing/2014/main" id="{A6F8A718-18E3-9C45-8AE2-3359DD7E37DA}"/>
              </a:ext>
            </a:extLst>
          </p:cNvPr>
          <p:cNvSpPr/>
          <p:nvPr userDrawn="1"/>
        </p:nvSpPr>
        <p:spPr>
          <a:xfrm>
            <a:off x="434638" y="2442116"/>
            <a:ext cx="4480536" cy="3836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a:extLst>
              <a:ext uri="{FF2B5EF4-FFF2-40B4-BE49-F238E27FC236}">
                <a16:creationId xmlns:a16="http://schemas.microsoft.com/office/drawing/2014/main" id="{344089A1-C925-8046-8FD7-57527D7384E1}"/>
              </a:ext>
            </a:extLst>
          </p:cNvPr>
          <p:cNvSpPr>
            <a:spLocks noGrp="1"/>
          </p:cNvSpPr>
          <p:nvPr>
            <p:ph type="pic" idx="1"/>
          </p:nvPr>
        </p:nvSpPr>
        <p:spPr>
          <a:xfrm>
            <a:off x="4915174" y="510226"/>
            <a:ext cx="7276825" cy="57682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itle 1">
            <a:extLst>
              <a:ext uri="{FF2B5EF4-FFF2-40B4-BE49-F238E27FC236}">
                <a16:creationId xmlns:a16="http://schemas.microsoft.com/office/drawing/2014/main" id="{F463EBE1-8B06-754A-B59B-00E6B6FDE6C5}"/>
              </a:ext>
            </a:extLst>
          </p:cNvPr>
          <p:cNvSpPr>
            <a:spLocks noGrp="1"/>
          </p:cNvSpPr>
          <p:nvPr>
            <p:ph type="title"/>
          </p:nvPr>
        </p:nvSpPr>
        <p:spPr>
          <a:xfrm>
            <a:off x="914401" y="3082565"/>
            <a:ext cx="3459636" cy="2696065"/>
          </a:xfrm>
        </p:spPr>
        <p:txBody>
          <a:bodyPr anchor="ctr">
            <a:normAutofit/>
          </a:bodyPr>
          <a:lstStyle>
            <a:lvl1pPr>
              <a:defRPr sz="4000" b="0" i="0">
                <a:solidFill>
                  <a:srgbClr val="134373"/>
                </a:solidFill>
                <a:latin typeface="Roboto Slab" pitchFamily="2" charset="0"/>
                <a:ea typeface="Roboto Slab" pitchFamily="2" charset="0"/>
              </a:defRPr>
            </a:lvl1pPr>
          </a:lstStyle>
          <a:p>
            <a:r>
              <a:rPr lang="en-GB"/>
              <a:t>Click to edit Master title style</a:t>
            </a:r>
            <a:endParaRPr lang="en-US"/>
          </a:p>
        </p:txBody>
      </p:sp>
    </p:spTree>
    <p:extLst>
      <p:ext uri="{BB962C8B-B14F-4D97-AF65-F5344CB8AC3E}">
        <p14:creationId xmlns:p14="http://schemas.microsoft.com/office/powerpoint/2010/main" val="11224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F6F607FC-A7AF-8F40-B285-1A7013E7B22F}"/>
              </a:ext>
            </a:extLst>
          </p:cNvPr>
          <p:cNvSpPr>
            <a:spLocks noGrp="1"/>
          </p:cNvSpPr>
          <p:nvPr>
            <p:ph type="pic" idx="1"/>
          </p:nvPr>
        </p:nvSpPr>
        <p:spPr>
          <a:xfrm>
            <a:off x="5549533" y="551890"/>
            <a:ext cx="6012430" cy="57265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Rectangle 7">
            <a:extLst>
              <a:ext uri="{FF2B5EF4-FFF2-40B4-BE49-F238E27FC236}">
                <a16:creationId xmlns:a16="http://schemas.microsoft.com/office/drawing/2014/main" id="{DB4DD3DA-1CD7-3842-83ED-8B95EBB346F4}"/>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FE0983-EFEB-094A-B1AC-9861016753E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10" name="Picture 9" descr="Text&#10;&#10;Description automatically generated with medium confidence">
            <a:extLst>
              <a:ext uri="{FF2B5EF4-FFF2-40B4-BE49-F238E27FC236}">
                <a16:creationId xmlns:a16="http://schemas.microsoft.com/office/drawing/2014/main" id="{A49B8453-D533-584A-9298-37630E865499}"/>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1" name="Straight Connector 10">
            <a:extLst>
              <a:ext uri="{FF2B5EF4-FFF2-40B4-BE49-F238E27FC236}">
                <a16:creationId xmlns:a16="http://schemas.microsoft.com/office/drawing/2014/main" id="{8784687F-8ED2-8D49-B686-5054C3C6398D}"/>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D34E398-3095-834A-93CC-737637979C4B}"/>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rgbClr val="134373"/>
                </a:solidFill>
                <a:latin typeface="Roboto Slab Light" pitchFamily="2" charset="0"/>
                <a:ea typeface="Roboto Slab Light" pitchFamily="2" charset="0"/>
              </a:rPr>
              <a:t>Joint Intersectoral Analysis Framework</a:t>
            </a:r>
            <a:endParaRPr lang="en-US" sz="1200">
              <a:solidFill>
                <a:srgbClr val="134373"/>
              </a:solidFill>
              <a:latin typeface="Roboto Slab Light" pitchFamily="2" charset="0"/>
              <a:ea typeface="Roboto Slab Light" pitchFamily="2" charset="0"/>
            </a:endParaRPr>
          </a:p>
        </p:txBody>
      </p:sp>
      <p:sp>
        <p:nvSpPr>
          <p:cNvPr id="15" name="Rectangle 14">
            <a:extLst>
              <a:ext uri="{FF2B5EF4-FFF2-40B4-BE49-F238E27FC236}">
                <a16:creationId xmlns:a16="http://schemas.microsoft.com/office/drawing/2014/main" id="{BA097BD2-E7ED-A545-B4F1-9608BD4DB124}"/>
              </a:ext>
            </a:extLst>
          </p:cNvPr>
          <p:cNvSpPr/>
          <p:nvPr userDrawn="1"/>
        </p:nvSpPr>
        <p:spPr>
          <a:xfrm>
            <a:off x="0" y="0"/>
            <a:ext cx="2353431" cy="2046197"/>
          </a:xfrm>
          <a:prstGeom prst="rect">
            <a:avLst/>
          </a:prstGeom>
          <a:solidFill>
            <a:srgbClr val="134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1A2F603B-C923-C54D-B409-43AAFC1043F3}"/>
              </a:ext>
            </a:extLst>
          </p:cNvPr>
          <p:cNvSpPr>
            <a:spLocks noGrp="1"/>
          </p:cNvSpPr>
          <p:nvPr>
            <p:ph type="body" sz="quarter" idx="10"/>
          </p:nvPr>
        </p:nvSpPr>
        <p:spPr>
          <a:xfrm>
            <a:off x="799193" y="2505075"/>
            <a:ext cx="3849688" cy="3686175"/>
          </a:xfrm>
        </p:spPr>
        <p:txBody>
          <a:bodyPr anchor="ctr">
            <a:normAutofit/>
          </a:bodyPr>
          <a:lstStyle>
            <a:lvl1pPr>
              <a:lnSpc>
                <a:spcPct val="120000"/>
              </a:lnSpc>
              <a:defRPr sz="1800" b="0" i="0">
                <a:solidFill>
                  <a:srgbClr val="134373"/>
                </a:solidFill>
                <a:latin typeface="Roboto" panose="02000000000000000000" pitchFamily="2" charset="0"/>
                <a:ea typeface="Roboto" panose="02000000000000000000" pitchFamily="2" charset="0"/>
              </a:defRPr>
            </a:lvl1pPr>
            <a:lvl2pPr>
              <a:lnSpc>
                <a:spcPct val="120000"/>
              </a:lnSpc>
              <a:defRPr sz="1800" b="0" i="0">
                <a:solidFill>
                  <a:srgbClr val="134373"/>
                </a:solidFill>
                <a:latin typeface="Roboto" panose="02000000000000000000" pitchFamily="2" charset="0"/>
                <a:ea typeface="Roboto" panose="02000000000000000000" pitchFamily="2" charset="0"/>
              </a:defRPr>
            </a:lvl2pPr>
            <a:lvl3pPr>
              <a:lnSpc>
                <a:spcPct val="120000"/>
              </a:lnSpc>
              <a:defRPr sz="1800" b="0" i="0">
                <a:solidFill>
                  <a:srgbClr val="134373"/>
                </a:solidFill>
                <a:latin typeface="Roboto" panose="02000000000000000000" pitchFamily="2" charset="0"/>
                <a:ea typeface="Roboto" panose="02000000000000000000" pitchFamily="2" charset="0"/>
              </a:defRPr>
            </a:lvl3pPr>
            <a:lvl4pPr>
              <a:lnSpc>
                <a:spcPct val="120000"/>
              </a:lnSpc>
              <a:defRPr sz="1800" b="0" i="0">
                <a:solidFill>
                  <a:srgbClr val="134373"/>
                </a:solidFill>
                <a:latin typeface="Roboto" panose="02000000000000000000" pitchFamily="2" charset="0"/>
                <a:ea typeface="Roboto" panose="02000000000000000000" pitchFamily="2" charset="0"/>
              </a:defRPr>
            </a:lvl4pPr>
            <a:lvl5pPr>
              <a:lnSpc>
                <a:spcPct val="120000"/>
              </a:lnSpc>
              <a:defRPr sz="1800" b="0" i="0">
                <a:solidFill>
                  <a:srgbClr val="134373"/>
                </a:solidFill>
                <a:latin typeface="Roboto" panose="02000000000000000000" pitchFamily="2" charset="0"/>
                <a:ea typeface="Roboto" panose="020000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9D017E8F-3703-7242-8B58-EA5AE9BCBC44}"/>
              </a:ext>
            </a:extLst>
          </p:cNvPr>
          <p:cNvSpPr>
            <a:spLocks noGrp="1"/>
          </p:cNvSpPr>
          <p:nvPr>
            <p:ph type="title"/>
          </p:nvPr>
        </p:nvSpPr>
        <p:spPr>
          <a:xfrm>
            <a:off x="341119" y="365125"/>
            <a:ext cx="1652273" cy="1325563"/>
          </a:xfrm>
        </p:spPr>
        <p:txBody>
          <a:bodyPr anchor="ctr"/>
          <a:lstStyle>
            <a:lvl1pPr>
              <a:defRPr sz="2000" b="0" i="0">
                <a:solidFill>
                  <a:schemeClr val="bg1"/>
                </a:solidFill>
                <a:latin typeface="Roboto Slab" pitchFamily="2" charset="0"/>
                <a:ea typeface="Roboto Slab" pitchFamily="2" charset="0"/>
              </a:defRPr>
            </a:lvl1pPr>
          </a:lstStyle>
          <a:p>
            <a:r>
              <a:rPr lang="en-GB"/>
              <a:t>Click to edit Master title style</a:t>
            </a:r>
            <a:endParaRPr lang="en-US"/>
          </a:p>
        </p:txBody>
      </p:sp>
    </p:spTree>
    <p:extLst>
      <p:ext uri="{BB962C8B-B14F-4D97-AF65-F5344CB8AC3E}">
        <p14:creationId xmlns:p14="http://schemas.microsoft.com/office/powerpoint/2010/main" val="1886619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6C657C-8C53-384C-9B56-9D9140B6C58A}"/>
              </a:ext>
            </a:extLst>
          </p:cNvPr>
          <p:cNvSpPr/>
          <p:nvPr userDrawn="1"/>
        </p:nvSpPr>
        <p:spPr>
          <a:xfrm>
            <a:off x="0" y="0"/>
            <a:ext cx="2353431" cy="2046197"/>
          </a:xfrm>
          <a:prstGeom prst="rect">
            <a:avLst/>
          </a:prstGeom>
          <a:solidFill>
            <a:srgbClr val="134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317CF7D-E6FD-864B-97F7-C99734ECB071}"/>
              </a:ext>
            </a:extLst>
          </p:cNvPr>
          <p:cNvSpPr>
            <a:spLocks noGrp="1"/>
          </p:cNvSpPr>
          <p:nvPr>
            <p:ph type="title"/>
          </p:nvPr>
        </p:nvSpPr>
        <p:spPr>
          <a:xfrm>
            <a:off x="341119" y="365125"/>
            <a:ext cx="1652273" cy="1325563"/>
          </a:xfrm>
        </p:spPr>
        <p:txBody>
          <a:bodyPr anchor="ctr"/>
          <a:lstStyle>
            <a:lvl1pPr>
              <a:defRPr sz="2000" b="0" i="0">
                <a:solidFill>
                  <a:schemeClr val="bg1"/>
                </a:solidFill>
                <a:latin typeface="Roboto Slab" pitchFamily="2" charset="0"/>
                <a:ea typeface="Roboto Slab" pitchFamily="2" charset="0"/>
              </a:defRPr>
            </a:lvl1pPr>
          </a:lstStyle>
          <a:p>
            <a:r>
              <a:rPr lang="en-GB"/>
              <a:t>Click to edit Master title style</a:t>
            </a:r>
            <a:endParaRPr lang="en-US"/>
          </a:p>
        </p:txBody>
      </p:sp>
      <p:sp>
        <p:nvSpPr>
          <p:cNvPr id="8" name="Rectangle 7">
            <a:extLst>
              <a:ext uri="{FF2B5EF4-FFF2-40B4-BE49-F238E27FC236}">
                <a16:creationId xmlns:a16="http://schemas.microsoft.com/office/drawing/2014/main" id="{50939718-701D-7B4F-A22B-7D7486D4DBD9}"/>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2D343F-129E-CB4E-BA02-380E38AE137F}"/>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10" name="Picture 9" descr="Text&#10;&#10;Description automatically generated with medium confidence">
            <a:extLst>
              <a:ext uri="{FF2B5EF4-FFF2-40B4-BE49-F238E27FC236}">
                <a16:creationId xmlns:a16="http://schemas.microsoft.com/office/drawing/2014/main" id="{15A2BDE8-CACD-4644-9A28-E7EEF73428F8}"/>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1" name="Straight Connector 10">
            <a:extLst>
              <a:ext uri="{FF2B5EF4-FFF2-40B4-BE49-F238E27FC236}">
                <a16:creationId xmlns:a16="http://schemas.microsoft.com/office/drawing/2014/main" id="{DE929E17-A18D-9F48-911F-89B24434F292}"/>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0702F4-7599-A34A-9619-46EE6CDF3BF8}"/>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rgbClr val="134373"/>
                </a:solidFill>
                <a:latin typeface="Roboto Slab Light" pitchFamily="2" charset="0"/>
                <a:ea typeface="Roboto Slab Light" pitchFamily="2" charset="0"/>
              </a:rPr>
              <a:t>Joint Intersectoral Analysis Framework</a:t>
            </a:r>
            <a:endParaRPr lang="en-US" sz="1200">
              <a:solidFill>
                <a:srgbClr val="134373"/>
              </a:solidFill>
              <a:latin typeface="Roboto Slab Light" pitchFamily="2" charset="0"/>
              <a:ea typeface="Roboto Slab Light" pitchFamily="2" charset="0"/>
            </a:endParaRPr>
          </a:p>
        </p:txBody>
      </p:sp>
    </p:spTree>
    <p:extLst>
      <p:ext uri="{BB962C8B-B14F-4D97-AF65-F5344CB8AC3E}">
        <p14:creationId xmlns:p14="http://schemas.microsoft.com/office/powerpoint/2010/main" val="1213929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86CE6A-959E-FA4D-AAAB-47F7CAD12F83}"/>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15CE89-C81E-9B4C-8822-7FE6E13E8EA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12" name="Picture 11" descr="Text&#10;&#10;Description automatically generated with medium confidence">
            <a:extLst>
              <a:ext uri="{FF2B5EF4-FFF2-40B4-BE49-F238E27FC236}">
                <a16:creationId xmlns:a16="http://schemas.microsoft.com/office/drawing/2014/main" id="{15D71026-F120-F149-A73B-EE8782B1309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3" name="Straight Connector 12">
            <a:extLst>
              <a:ext uri="{FF2B5EF4-FFF2-40B4-BE49-F238E27FC236}">
                <a16:creationId xmlns:a16="http://schemas.microsoft.com/office/drawing/2014/main" id="{75E1D02F-1A81-3444-B010-95C258573948}"/>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99B74-A134-4E48-BB37-2E36EDB7B1DA}"/>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rgbClr val="134373"/>
                </a:solidFill>
                <a:latin typeface="Roboto Slab Light" pitchFamily="2" charset="0"/>
                <a:ea typeface="Roboto Slab Light" pitchFamily="2" charset="0"/>
              </a:rPr>
              <a:t>Joint Intersectoral Analysis Framework</a:t>
            </a:r>
            <a:endParaRPr lang="en-US" sz="1200">
              <a:solidFill>
                <a:srgbClr val="134373"/>
              </a:solidFill>
              <a:latin typeface="Roboto Slab Light" pitchFamily="2" charset="0"/>
              <a:ea typeface="Roboto Slab Light" pitchFamily="2" charset="0"/>
            </a:endParaRPr>
          </a:p>
        </p:txBody>
      </p:sp>
      <p:sp>
        <p:nvSpPr>
          <p:cNvPr id="15" name="Rectangle 14">
            <a:extLst>
              <a:ext uri="{FF2B5EF4-FFF2-40B4-BE49-F238E27FC236}">
                <a16:creationId xmlns:a16="http://schemas.microsoft.com/office/drawing/2014/main" id="{FDC8714B-471C-4E4C-B40F-925038C4F3CF}"/>
              </a:ext>
            </a:extLst>
          </p:cNvPr>
          <p:cNvSpPr/>
          <p:nvPr userDrawn="1"/>
        </p:nvSpPr>
        <p:spPr>
          <a:xfrm>
            <a:off x="0" y="0"/>
            <a:ext cx="2353431" cy="2046197"/>
          </a:xfrm>
          <a:prstGeom prst="rect">
            <a:avLst/>
          </a:prstGeom>
          <a:solidFill>
            <a:srgbClr val="134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6DEE5AA-6A47-164C-A7EF-0E9034502F5F}"/>
              </a:ext>
            </a:extLst>
          </p:cNvPr>
          <p:cNvSpPr>
            <a:spLocks noGrp="1"/>
          </p:cNvSpPr>
          <p:nvPr>
            <p:ph type="title"/>
          </p:nvPr>
        </p:nvSpPr>
        <p:spPr>
          <a:xfrm>
            <a:off x="341119" y="365125"/>
            <a:ext cx="1652273" cy="1325563"/>
          </a:xfrm>
        </p:spPr>
        <p:txBody>
          <a:bodyPr anchor="ctr"/>
          <a:lstStyle>
            <a:lvl1pPr>
              <a:defRPr sz="2000" b="0" i="0">
                <a:solidFill>
                  <a:schemeClr val="bg1"/>
                </a:solidFill>
                <a:latin typeface="Roboto Slab" pitchFamily="2" charset="0"/>
                <a:ea typeface="Roboto Slab" pitchFamily="2" charset="0"/>
              </a:defRPr>
            </a:lvl1pPr>
          </a:lstStyle>
          <a:p>
            <a:r>
              <a:rPr lang="en-GB"/>
              <a:t>Click to edit Master title style</a:t>
            </a:r>
            <a:endParaRPr lang="en-US"/>
          </a:p>
        </p:txBody>
      </p:sp>
      <p:sp>
        <p:nvSpPr>
          <p:cNvPr id="9" name="Picture Placeholder 2">
            <a:extLst>
              <a:ext uri="{FF2B5EF4-FFF2-40B4-BE49-F238E27FC236}">
                <a16:creationId xmlns:a16="http://schemas.microsoft.com/office/drawing/2014/main" id="{5F06C71D-213F-064B-845F-624574B9110E}"/>
              </a:ext>
            </a:extLst>
          </p:cNvPr>
          <p:cNvSpPr>
            <a:spLocks noGrp="1"/>
          </p:cNvSpPr>
          <p:nvPr>
            <p:ph type="pic" idx="1"/>
          </p:nvPr>
        </p:nvSpPr>
        <p:spPr>
          <a:xfrm>
            <a:off x="5549533" y="551890"/>
            <a:ext cx="6012430" cy="57265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ext Placeholder 19">
            <a:extLst>
              <a:ext uri="{FF2B5EF4-FFF2-40B4-BE49-F238E27FC236}">
                <a16:creationId xmlns:a16="http://schemas.microsoft.com/office/drawing/2014/main" id="{F1E801D6-D859-7647-863C-F71BF2413E45}"/>
              </a:ext>
            </a:extLst>
          </p:cNvPr>
          <p:cNvSpPr>
            <a:spLocks noGrp="1"/>
          </p:cNvSpPr>
          <p:nvPr>
            <p:ph type="body" sz="quarter" idx="10"/>
          </p:nvPr>
        </p:nvSpPr>
        <p:spPr>
          <a:xfrm>
            <a:off x="799193" y="2505075"/>
            <a:ext cx="3849688" cy="3686175"/>
          </a:xfrm>
        </p:spPr>
        <p:txBody>
          <a:bodyPr anchor="ctr">
            <a:normAutofit/>
          </a:bodyPr>
          <a:lstStyle>
            <a:lvl1pPr>
              <a:lnSpc>
                <a:spcPct val="120000"/>
              </a:lnSpc>
              <a:defRPr sz="1800" b="0" i="0">
                <a:solidFill>
                  <a:srgbClr val="134373"/>
                </a:solidFill>
                <a:latin typeface="Roboto" panose="02000000000000000000" pitchFamily="2" charset="0"/>
                <a:ea typeface="Roboto" panose="02000000000000000000" pitchFamily="2" charset="0"/>
              </a:defRPr>
            </a:lvl1pPr>
            <a:lvl2pPr>
              <a:lnSpc>
                <a:spcPct val="120000"/>
              </a:lnSpc>
              <a:defRPr sz="1800" b="0" i="0">
                <a:solidFill>
                  <a:srgbClr val="134373"/>
                </a:solidFill>
                <a:latin typeface="Roboto" panose="02000000000000000000" pitchFamily="2" charset="0"/>
                <a:ea typeface="Roboto" panose="02000000000000000000" pitchFamily="2" charset="0"/>
              </a:defRPr>
            </a:lvl2pPr>
            <a:lvl3pPr>
              <a:lnSpc>
                <a:spcPct val="120000"/>
              </a:lnSpc>
              <a:defRPr sz="1800" b="0" i="0">
                <a:solidFill>
                  <a:srgbClr val="134373"/>
                </a:solidFill>
                <a:latin typeface="Roboto" panose="02000000000000000000" pitchFamily="2" charset="0"/>
                <a:ea typeface="Roboto" panose="02000000000000000000" pitchFamily="2" charset="0"/>
              </a:defRPr>
            </a:lvl3pPr>
            <a:lvl4pPr>
              <a:lnSpc>
                <a:spcPct val="120000"/>
              </a:lnSpc>
              <a:defRPr sz="1800" b="0" i="0">
                <a:solidFill>
                  <a:srgbClr val="134373"/>
                </a:solidFill>
                <a:latin typeface="Roboto" panose="02000000000000000000" pitchFamily="2" charset="0"/>
                <a:ea typeface="Roboto" panose="02000000000000000000" pitchFamily="2" charset="0"/>
              </a:defRPr>
            </a:lvl4pPr>
            <a:lvl5pPr>
              <a:lnSpc>
                <a:spcPct val="120000"/>
              </a:lnSpc>
              <a:defRPr sz="1800" b="0" i="0">
                <a:solidFill>
                  <a:srgbClr val="134373"/>
                </a:solidFill>
                <a:latin typeface="Roboto" panose="02000000000000000000" pitchFamily="2" charset="0"/>
                <a:ea typeface="Roboto" panose="020000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12138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86CE6A-959E-FA4D-AAAB-47F7CAD12F83}"/>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15CE89-C81E-9B4C-8822-7FE6E13E8EA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12" name="Picture 11" descr="Text&#10;&#10;Description automatically generated with medium confidence">
            <a:extLst>
              <a:ext uri="{FF2B5EF4-FFF2-40B4-BE49-F238E27FC236}">
                <a16:creationId xmlns:a16="http://schemas.microsoft.com/office/drawing/2014/main" id="{15D71026-F120-F149-A73B-EE8782B1309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3" name="Straight Connector 12">
            <a:extLst>
              <a:ext uri="{FF2B5EF4-FFF2-40B4-BE49-F238E27FC236}">
                <a16:creationId xmlns:a16="http://schemas.microsoft.com/office/drawing/2014/main" id="{75E1D02F-1A81-3444-B010-95C258573948}"/>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99B74-A134-4E48-BB37-2E36EDB7B1DA}"/>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rgbClr val="134373"/>
                </a:solidFill>
                <a:latin typeface="Roboto Slab Light" pitchFamily="2" charset="0"/>
                <a:ea typeface="Roboto Slab Light" pitchFamily="2" charset="0"/>
              </a:rPr>
              <a:t>Joint Intersectoral Analysis Framework</a:t>
            </a:r>
            <a:endParaRPr lang="en-US" sz="1200">
              <a:solidFill>
                <a:srgbClr val="134373"/>
              </a:solidFill>
              <a:latin typeface="Roboto Slab Light" pitchFamily="2" charset="0"/>
              <a:ea typeface="Roboto Slab Light" pitchFamily="2" charset="0"/>
            </a:endParaRPr>
          </a:p>
        </p:txBody>
      </p:sp>
    </p:spTree>
    <p:extLst>
      <p:ext uri="{BB962C8B-B14F-4D97-AF65-F5344CB8AC3E}">
        <p14:creationId xmlns:p14="http://schemas.microsoft.com/office/powerpoint/2010/main" val="374315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939718-701D-7B4F-A22B-7D7486D4DBD9}"/>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2D343F-129E-CB4E-BA02-380E38AE137F}"/>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10" name="Picture 9" descr="Text&#10;&#10;Description automatically generated with medium confidence">
            <a:extLst>
              <a:ext uri="{FF2B5EF4-FFF2-40B4-BE49-F238E27FC236}">
                <a16:creationId xmlns:a16="http://schemas.microsoft.com/office/drawing/2014/main" id="{15A2BDE8-CACD-4644-9A28-E7EEF73428F8}"/>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1" name="Straight Connector 10">
            <a:extLst>
              <a:ext uri="{FF2B5EF4-FFF2-40B4-BE49-F238E27FC236}">
                <a16:creationId xmlns:a16="http://schemas.microsoft.com/office/drawing/2014/main" id="{DE929E17-A18D-9F48-911F-89B24434F292}"/>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0702F4-7599-A34A-9619-46EE6CDF3BF8}"/>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rgbClr val="134373"/>
                </a:solidFill>
                <a:latin typeface="Roboto Slab Light" pitchFamily="2" charset="0"/>
                <a:ea typeface="Roboto Slab Light" pitchFamily="2" charset="0"/>
              </a:rPr>
              <a:t>Joint Intersectoral Analysis Framework</a:t>
            </a:r>
            <a:endParaRPr lang="en-US" sz="1200">
              <a:solidFill>
                <a:srgbClr val="134373"/>
              </a:solidFill>
              <a:latin typeface="Roboto Slab Light" pitchFamily="2" charset="0"/>
              <a:ea typeface="Roboto Slab Light" pitchFamily="2" charset="0"/>
            </a:endParaRPr>
          </a:p>
        </p:txBody>
      </p:sp>
    </p:spTree>
    <p:extLst>
      <p:ext uri="{BB962C8B-B14F-4D97-AF65-F5344CB8AC3E}">
        <p14:creationId xmlns:p14="http://schemas.microsoft.com/office/powerpoint/2010/main" val="1433408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mage">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939718-701D-7B4F-A22B-7D7486D4DBD9}"/>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2D343F-129E-CB4E-BA02-380E38AE137F}"/>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10" name="Picture 9" descr="Text&#10;&#10;Description automatically generated with medium confidence">
            <a:extLst>
              <a:ext uri="{FF2B5EF4-FFF2-40B4-BE49-F238E27FC236}">
                <a16:creationId xmlns:a16="http://schemas.microsoft.com/office/drawing/2014/main" id="{15A2BDE8-CACD-4644-9A28-E7EEF73428F8}"/>
              </a:ext>
            </a:extLst>
          </p:cNvPr>
          <p:cNvPicPr>
            <a:picLocks noChangeAspect="1"/>
          </p:cNvPicPr>
          <p:nvPr userDrawn="1"/>
        </p:nvPicPr>
        <p:blipFill>
          <a:blip r:embed="rId2"/>
          <a:stretch>
            <a:fillRect/>
          </a:stretch>
        </p:blipFill>
        <p:spPr>
          <a:xfrm>
            <a:off x="11202395" y="6522407"/>
            <a:ext cx="502920" cy="166067"/>
          </a:xfrm>
          <a:prstGeom prst="rect">
            <a:avLst/>
          </a:prstGeom>
        </p:spPr>
      </p:pic>
      <p:cxnSp>
        <p:nvCxnSpPr>
          <p:cNvPr id="11" name="Straight Connector 10">
            <a:extLst>
              <a:ext uri="{FF2B5EF4-FFF2-40B4-BE49-F238E27FC236}">
                <a16:creationId xmlns:a16="http://schemas.microsoft.com/office/drawing/2014/main" id="{DE929E17-A18D-9F48-911F-89B24434F292}"/>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0702F4-7599-A34A-9619-46EE6CDF3BF8}"/>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rgbClr val="134373"/>
                </a:solidFill>
                <a:latin typeface="Roboto Slab Light" pitchFamily="2" charset="0"/>
                <a:ea typeface="Roboto Slab Light" pitchFamily="2" charset="0"/>
              </a:rPr>
              <a:t>Joint Intersectoral Analysis Framework</a:t>
            </a:r>
            <a:endParaRPr lang="en-US" sz="1200">
              <a:solidFill>
                <a:srgbClr val="134373"/>
              </a:solidFill>
              <a:latin typeface="Roboto Slab Light" pitchFamily="2" charset="0"/>
              <a:ea typeface="Roboto Slab Light" pitchFamily="2" charset="0"/>
            </a:endParaRPr>
          </a:p>
        </p:txBody>
      </p:sp>
    </p:spTree>
    <p:extLst>
      <p:ext uri="{BB962C8B-B14F-4D97-AF65-F5344CB8AC3E}">
        <p14:creationId xmlns:p14="http://schemas.microsoft.com/office/powerpoint/2010/main" val="145405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4ECBD9-2F34-0D44-92E9-246757809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5C06B2-DAC4-F746-8EF8-54A33A2A2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42512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72" r:id="rId6"/>
    <p:sldLayoutId id="2147483674" r:id="rId7"/>
    <p:sldLayoutId id="2147483675" r:id="rId8"/>
    <p:sldLayoutId id="2147483676" r:id="rId9"/>
    <p:sldLayoutId id="2147483653" r:id="rId10"/>
    <p:sldLayoutId id="2147483655" r:id="rId11"/>
    <p:sldLayoutId id="2147483656" r:id="rId12"/>
    <p:sldLayoutId id="21474836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4ECBD9-2F34-0D44-92E9-246757809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5C06B2-DAC4-F746-8EF8-54A33A2A2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8F11AB-786B-CA42-A5E4-661938C07A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5EB0A-0C64-1347-BF84-BEFC4421CB78}" type="datetimeFigureOut">
              <a:rPr lang="en-US" smtClean="0"/>
              <a:t>18/08/2021</a:t>
            </a:fld>
            <a:endParaRPr lang="en-US"/>
          </a:p>
        </p:txBody>
      </p:sp>
      <p:sp>
        <p:nvSpPr>
          <p:cNvPr id="5" name="Footer Placeholder 4">
            <a:extLst>
              <a:ext uri="{FF2B5EF4-FFF2-40B4-BE49-F238E27FC236}">
                <a16:creationId xmlns:a16="http://schemas.microsoft.com/office/drawing/2014/main" id="{E6197A6C-02F5-D84A-A714-DA87F10EB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2B292A-5331-084C-B8AD-5B21E92D06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BC73C-7336-8B43-A84C-32DF919E7D08}" type="slidenum">
              <a:rPr lang="en-US" smtClean="0"/>
              <a:t>‹#›</a:t>
            </a:fld>
            <a:endParaRPr lang="en-US"/>
          </a:p>
        </p:txBody>
      </p:sp>
    </p:spTree>
    <p:extLst>
      <p:ext uri="{BB962C8B-B14F-4D97-AF65-F5344CB8AC3E}">
        <p14:creationId xmlns:p14="http://schemas.microsoft.com/office/powerpoint/2010/main" val="696780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emf"/><Relationship Id="rId4" Type="http://schemas.openxmlformats.org/officeDocument/2006/relationships/image" Target="../media/image11.png"/><Relationship Id="rId9" Type="http://schemas.openxmlformats.org/officeDocument/2006/relationships/image" Target="../media/image16.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png"/><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9.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1.xml"/><Relationship Id="rId11" Type="http://schemas.openxmlformats.org/officeDocument/2006/relationships/image" Target="../media/image30.png"/><Relationship Id="rId5" Type="http://schemas.openxmlformats.org/officeDocument/2006/relationships/diagramLayout" Target="../diagrams/layout1.xml"/><Relationship Id="rId10" Type="http://schemas.openxmlformats.org/officeDocument/2006/relationships/image" Target="../media/image19.png"/><Relationship Id="rId4" Type="http://schemas.openxmlformats.org/officeDocument/2006/relationships/diagramData" Target="../diagrams/data1.xml"/><Relationship Id="rId9"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330.png"/><Relationship Id="rId2" Type="http://schemas.openxmlformats.org/officeDocument/2006/relationships/audio" Target="../media/media17.m4a"/><Relationship Id="rId1" Type="http://schemas.microsoft.com/office/2007/relationships/media" Target="../media/media17.m4a"/><Relationship Id="rId6" Type="http://schemas.microsoft.com/office/2014/relationships/chartEx" Target="../charts/chartEx1.xml"/><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9.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9.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9.png"/><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9.png"/><Relationship Id="rId5" Type="http://schemas.openxmlformats.org/officeDocument/2006/relationships/image" Target="../media/image34.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8" Type="http://schemas.openxmlformats.org/officeDocument/2006/relationships/hyperlink" Target="https://docs.google.com/spreadsheets/d/1M8Nn8cI0o-l2hbgQ9zXl5Dib8nmh3r-bQSbWtLwhXV8/edit#gid=0" TargetMode="External"/><Relationship Id="rId3" Type="http://schemas.openxmlformats.org/officeDocument/2006/relationships/slideLayout" Target="../slideLayouts/slideLayout8.xml"/><Relationship Id="rId7" Type="http://schemas.openxmlformats.org/officeDocument/2006/relationships/hyperlink" Target="https://assessments.hpc.tools/sites/default/files/km/170902%20Analytical%20Framework%20Review.pdf"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kmp.hpc.tools/km/2022-jiaf-guidance" TargetMode="External"/><Relationship Id="rId5" Type="http://schemas.openxmlformats.org/officeDocument/2006/relationships/hyperlink" Target="https://kmp.hpc.tools/content/hpc-2022-facilitation-package" TargetMode="External"/><Relationship Id="rId10" Type="http://schemas.openxmlformats.org/officeDocument/2006/relationships/image" Target="../media/image19.png"/><Relationship Id="rId4" Type="http://schemas.openxmlformats.org/officeDocument/2006/relationships/notesSlide" Target="../notesSlides/notesSlide13.xml"/><Relationship Id="rId9" Type="http://schemas.openxmlformats.org/officeDocument/2006/relationships/hyperlink" Target="https://www.dropbox.com/sh/o28t8o4my2rf62h/AAC_WGQSfe24PagaqBa9qljua?dl=0&amp;preview=JIAG_Aggregation_Methods_final+review_v3.pptx"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9.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603B09-4F9A-2C4E-9591-41F5D45FEA83}"/>
              </a:ext>
            </a:extLst>
          </p:cNvPr>
          <p:cNvSpPr>
            <a:spLocks noGrp="1"/>
          </p:cNvSpPr>
          <p:nvPr>
            <p:ph type="title"/>
          </p:nvPr>
        </p:nvSpPr>
        <p:spPr/>
        <p:txBody>
          <a:bodyPr>
            <a:normAutofit/>
          </a:bodyPr>
          <a:lstStyle/>
          <a:p>
            <a:r>
              <a:rPr lang="en-AU">
                <a:solidFill>
                  <a:srgbClr val="134373"/>
                </a:solidFill>
              </a:rPr>
              <a:t>Joint </a:t>
            </a:r>
            <a:br>
              <a:rPr lang="en-AU">
                <a:solidFill>
                  <a:srgbClr val="134373"/>
                </a:solidFill>
              </a:rPr>
            </a:br>
            <a:r>
              <a:rPr lang="en-AU">
                <a:solidFill>
                  <a:srgbClr val="134373"/>
                </a:solidFill>
              </a:rPr>
              <a:t>Intersectoral Analysis </a:t>
            </a:r>
            <a:br>
              <a:rPr lang="en-AU">
                <a:solidFill>
                  <a:srgbClr val="134373"/>
                </a:solidFill>
              </a:rPr>
            </a:br>
            <a:r>
              <a:rPr lang="en-AU">
                <a:solidFill>
                  <a:srgbClr val="134373"/>
                </a:solidFill>
              </a:rPr>
              <a:t>Framework</a:t>
            </a:r>
            <a:endParaRPr lang="en-US">
              <a:solidFill>
                <a:srgbClr val="134373"/>
              </a:solidFill>
            </a:endParaRPr>
          </a:p>
        </p:txBody>
      </p:sp>
      <p:sp>
        <p:nvSpPr>
          <p:cNvPr id="8" name="Text Placeholder 7">
            <a:extLst>
              <a:ext uri="{FF2B5EF4-FFF2-40B4-BE49-F238E27FC236}">
                <a16:creationId xmlns:a16="http://schemas.microsoft.com/office/drawing/2014/main" id="{2231ABB7-324A-6B41-A1DD-DF69E1A4F985}"/>
              </a:ext>
            </a:extLst>
          </p:cNvPr>
          <p:cNvSpPr>
            <a:spLocks noGrp="1"/>
          </p:cNvSpPr>
          <p:nvPr>
            <p:ph type="body" idx="1"/>
          </p:nvPr>
        </p:nvSpPr>
        <p:spPr/>
        <p:txBody>
          <a:bodyPr>
            <a:normAutofit/>
          </a:bodyPr>
          <a:lstStyle/>
          <a:p>
            <a:r>
              <a:rPr lang="en-AU" sz="1600">
                <a:solidFill>
                  <a:srgbClr val="134373"/>
                </a:solidFill>
              </a:rPr>
              <a:t>A PEOPLE-CENTRED NEEDS ANALYSIS FOR EFFECTIVE HUMANITARIAN ACTION</a:t>
            </a:r>
          </a:p>
        </p:txBody>
      </p:sp>
      <p:pic>
        <p:nvPicPr>
          <p:cNvPr id="9" name="Picture 8" descr="Icon&#10;&#10;Description automatically generated">
            <a:extLst>
              <a:ext uri="{FF2B5EF4-FFF2-40B4-BE49-F238E27FC236}">
                <a16:creationId xmlns:a16="http://schemas.microsoft.com/office/drawing/2014/main" id="{EC1BF3AD-0230-6F43-9D1A-A8F7D842ACC0}"/>
              </a:ext>
            </a:extLst>
          </p:cNvPr>
          <p:cNvPicPr>
            <a:picLocks noChangeAspect="1"/>
          </p:cNvPicPr>
          <p:nvPr/>
        </p:nvPicPr>
        <p:blipFill>
          <a:blip r:embed="rId4"/>
          <a:stretch>
            <a:fillRect/>
          </a:stretch>
        </p:blipFill>
        <p:spPr>
          <a:xfrm>
            <a:off x="3667790" y="6412308"/>
            <a:ext cx="1053127" cy="314305"/>
          </a:xfrm>
          <a:prstGeom prst="rect">
            <a:avLst/>
          </a:prstGeom>
        </p:spPr>
      </p:pic>
      <p:pic>
        <p:nvPicPr>
          <p:cNvPr id="10" name="Picture 9" descr="Logo&#10;&#10;Description automatically generated">
            <a:extLst>
              <a:ext uri="{FF2B5EF4-FFF2-40B4-BE49-F238E27FC236}">
                <a16:creationId xmlns:a16="http://schemas.microsoft.com/office/drawing/2014/main" id="{7A055E00-BE98-6342-8C3E-21D133E63A08}"/>
              </a:ext>
            </a:extLst>
          </p:cNvPr>
          <p:cNvPicPr>
            <a:picLocks noChangeAspect="1"/>
          </p:cNvPicPr>
          <p:nvPr/>
        </p:nvPicPr>
        <p:blipFill>
          <a:blip r:embed="rId5"/>
          <a:stretch>
            <a:fillRect/>
          </a:stretch>
        </p:blipFill>
        <p:spPr>
          <a:xfrm>
            <a:off x="6493742" y="6465849"/>
            <a:ext cx="889062" cy="184034"/>
          </a:xfrm>
          <a:prstGeom prst="rect">
            <a:avLst/>
          </a:prstGeom>
        </p:spPr>
      </p:pic>
      <p:pic>
        <p:nvPicPr>
          <p:cNvPr id="11" name="Picture 10" descr="Logo&#10;&#10;Description automatically generated">
            <a:extLst>
              <a:ext uri="{FF2B5EF4-FFF2-40B4-BE49-F238E27FC236}">
                <a16:creationId xmlns:a16="http://schemas.microsoft.com/office/drawing/2014/main" id="{5FABA9A8-9506-844F-97FE-741BAB70B02A}"/>
              </a:ext>
            </a:extLst>
          </p:cNvPr>
          <p:cNvPicPr>
            <a:picLocks noChangeAspect="1"/>
          </p:cNvPicPr>
          <p:nvPr/>
        </p:nvPicPr>
        <p:blipFill>
          <a:blip r:embed="rId6"/>
          <a:stretch>
            <a:fillRect/>
          </a:stretch>
        </p:blipFill>
        <p:spPr>
          <a:xfrm>
            <a:off x="2144552" y="6397776"/>
            <a:ext cx="340002" cy="34336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A682924-448E-0345-B34F-0FD687BBF07C}"/>
              </a:ext>
            </a:extLst>
          </p:cNvPr>
          <p:cNvPicPr>
            <a:picLocks noChangeAspect="1"/>
          </p:cNvPicPr>
          <p:nvPr/>
        </p:nvPicPr>
        <p:blipFill>
          <a:blip r:embed="rId7"/>
          <a:stretch>
            <a:fillRect/>
          </a:stretch>
        </p:blipFill>
        <p:spPr>
          <a:xfrm>
            <a:off x="7710778" y="6394279"/>
            <a:ext cx="811362" cy="350361"/>
          </a:xfrm>
          <a:prstGeom prst="rect">
            <a:avLst/>
          </a:prstGeom>
        </p:spPr>
      </p:pic>
      <p:pic>
        <p:nvPicPr>
          <p:cNvPr id="13" name="Picture 12" descr="Logo&#10;&#10;Description automatically generated">
            <a:extLst>
              <a:ext uri="{FF2B5EF4-FFF2-40B4-BE49-F238E27FC236}">
                <a16:creationId xmlns:a16="http://schemas.microsoft.com/office/drawing/2014/main" id="{07F7577A-E25B-914E-96AA-A2E74579D1D0}"/>
              </a:ext>
            </a:extLst>
          </p:cNvPr>
          <p:cNvPicPr>
            <a:picLocks noChangeAspect="1"/>
          </p:cNvPicPr>
          <p:nvPr/>
        </p:nvPicPr>
        <p:blipFill>
          <a:blip r:embed="rId8"/>
          <a:stretch>
            <a:fillRect/>
          </a:stretch>
        </p:blipFill>
        <p:spPr>
          <a:xfrm>
            <a:off x="4946367" y="6409125"/>
            <a:ext cx="625639" cy="283541"/>
          </a:xfrm>
          <a:prstGeom prst="rect">
            <a:avLst/>
          </a:prstGeom>
        </p:spPr>
      </p:pic>
      <p:pic>
        <p:nvPicPr>
          <p:cNvPr id="14" name="Picture 13">
            <a:extLst>
              <a:ext uri="{FF2B5EF4-FFF2-40B4-BE49-F238E27FC236}">
                <a16:creationId xmlns:a16="http://schemas.microsoft.com/office/drawing/2014/main" id="{C2C4AF07-A084-0F47-BB4B-34D8C2588A38}"/>
              </a:ext>
            </a:extLst>
          </p:cNvPr>
          <p:cNvPicPr>
            <a:picLocks noChangeAspect="1"/>
          </p:cNvPicPr>
          <p:nvPr/>
        </p:nvPicPr>
        <p:blipFill>
          <a:blip r:embed="rId9"/>
          <a:stretch>
            <a:fillRect/>
          </a:stretch>
        </p:blipFill>
        <p:spPr>
          <a:xfrm>
            <a:off x="2777164" y="6444613"/>
            <a:ext cx="663251" cy="249695"/>
          </a:xfrm>
          <a:prstGeom prst="rect">
            <a:avLst/>
          </a:prstGeom>
        </p:spPr>
      </p:pic>
      <p:pic>
        <p:nvPicPr>
          <p:cNvPr id="15" name="Picture 14">
            <a:extLst>
              <a:ext uri="{FF2B5EF4-FFF2-40B4-BE49-F238E27FC236}">
                <a16:creationId xmlns:a16="http://schemas.microsoft.com/office/drawing/2014/main" id="{B9A37E08-C860-9149-B595-8CD29C1BFB30}"/>
              </a:ext>
            </a:extLst>
          </p:cNvPr>
          <p:cNvPicPr>
            <a:picLocks noChangeAspect="1"/>
          </p:cNvPicPr>
          <p:nvPr/>
        </p:nvPicPr>
        <p:blipFill>
          <a:blip r:embed="rId10"/>
          <a:stretch>
            <a:fillRect/>
          </a:stretch>
        </p:blipFill>
        <p:spPr>
          <a:xfrm>
            <a:off x="8850114" y="6413591"/>
            <a:ext cx="897504" cy="280717"/>
          </a:xfrm>
          <a:prstGeom prst="rect">
            <a:avLst/>
          </a:prstGeom>
        </p:spPr>
      </p:pic>
      <p:pic>
        <p:nvPicPr>
          <p:cNvPr id="16" name="Picture 15" descr="Logo&#10;&#10;Description automatically generated">
            <a:extLst>
              <a:ext uri="{FF2B5EF4-FFF2-40B4-BE49-F238E27FC236}">
                <a16:creationId xmlns:a16="http://schemas.microsoft.com/office/drawing/2014/main" id="{FC77CA93-A634-5A40-A9F6-A07E932DB85F}"/>
              </a:ext>
            </a:extLst>
          </p:cNvPr>
          <p:cNvPicPr>
            <a:picLocks noChangeAspect="1"/>
          </p:cNvPicPr>
          <p:nvPr/>
        </p:nvPicPr>
        <p:blipFill>
          <a:blip r:embed="rId11"/>
          <a:stretch>
            <a:fillRect/>
          </a:stretch>
        </p:blipFill>
        <p:spPr>
          <a:xfrm>
            <a:off x="5806677" y="6286432"/>
            <a:ext cx="496566" cy="529052"/>
          </a:xfrm>
          <a:prstGeom prst="rect">
            <a:avLst/>
          </a:prstGeom>
        </p:spPr>
      </p:pic>
      <p:pic>
        <p:nvPicPr>
          <p:cNvPr id="2" name="Audio 1">
            <a:hlinkClick r:id="" action="ppaction://media"/>
            <a:extLst>
              <a:ext uri="{FF2B5EF4-FFF2-40B4-BE49-F238E27FC236}">
                <a16:creationId xmlns:a16="http://schemas.microsoft.com/office/drawing/2014/main" id="{EFDD369E-2032-4E56-AE9E-0EABB843E65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61044782"/>
      </p:ext>
    </p:extLst>
  </p:cSld>
  <p:clrMapOvr>
    <a:masterClrMapping/>
  </p:clrMapOvr>
  <mc:AlternateContent xmlns:mc="http://schemas.openxmlformats.org/markup-compatibility/2006" xmlns:p14="http://schemas.microsoft.com/office/powerpoint/2010/main">
    <mc:Choice Requires="p14">
      <p:transition spd="slow" p14:dur="2000" advTm="9400"/>
    </mc:Choice>
    <mc:Fallback xmlns="">
      <p:transition spd="slow" advTm="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5B568-ECA3-4BD5-9D8A-98C766FD1F7A}"/>
              </a:ext>
            </a:extLst>
          </p:cNvPr>
          <p:cNvSpPr txBox="1">
            <a:spLocks/>
          </p:cNvSpPr>
          <p:nvPr/>
        </p:nvSpPr>
        <p:spPr>
          <a:xfrm>
            <a:off x="460100" y="337400"/>
            <a:ext cx="7057538" cy="806048"/>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dirty="0">
                <a:latin typeface="Roboto Slab" pitchFamily="2" charset="0"/>
                <a:ea typeface="Roboto Slab" pitchFamily="2" charset="0"/>
                <a:cs typeface="+mn-cs"/>
              </a:rPr>
              <a:t>Jiaf &gt; </a:t>
            </a:r>
            <a:r>
              <a:rPr lang="en-US" sz="2736" b="1" cap="all" dirty="0">
                <a:latin typeface="Roboto Slab" pitchFamily="2" charset="0"/>
                <a:ea typeface="Roboto Slab" pitchFamily="2" charset="0"/>
              </a:rPr>
              <a:t>The approach &gt; </a:t>
            </a:r>
            <a:r>
              <a:rPr lang="en-US" sz="2736" b="1" cap="all" dirty="0">
                <a:latin typeface="Roboto Slab" pitchFamily="2" charset="0"/>
                <a:ea typeface="Roboto Slab" pitchFamily="2" charset="0"/>
                <a:cs typeface="+mn-cs"/>
              </a:rPr>
              <a:t>The methodology &gt; the framework </a:t>
            </a:r>
          </a:p>
        </p:txBody>
      </p:sp>
      <p:sp>
        <p:nvSpPr>
          <p:cNvPr id="4" name="Rectangle 3">
            <a:extLst>
              <a:ext uri="{FF2B5EF4-FFF2-40B4-BE49-F238E27FC236}">
                <a16:creationId xmlns:a16="http://schemas.microsoft.com/office/drawing/2014/main" id="{8ACC7109-6193-4F64-B7C6-02A131FB4D45}"/>
              </a:ext>
            </a:extLst>
          </p:cNvPr>
          <p:cNvSpPr/>
          <p:nvPr/>
        </p:nvSpPr>
        <p:spPr>
          <a:xfrm>
            <a:off x="284574" y="3363703"/>
            <a:ext cx="10020140" cy="3467359"/>
          </a:xfrm>
          <a:prstGeom prst="rect">
            <a:avLst/>
          </a:prstGeom>
        </p:spPr>
        <p:txBody>
          <a:bodyPr wrap="square">
            <a:spAutoFit/>
          </a:bodyPr>
          <a:lstStyle/>
          <a:p>
            <a:pPr>
              <a:lnSpc>
                <a:spcPct val="87000"/>
              </a:lnSpc>
              <a:buClr>
                <a:srgbClr val="999999"/>
              </a:buClr>
              <a:buSzPts val="2720"/>
            </a:pPr>
            <a:r>
              <a:rPr lang="en-US" sz="2399" b="1" dirty="0">
                <a:latin typeface="Roboto" panose="02000000000000000000" pitchFamily="2" charset="0"/>
                <a:ea typeface="Roboto" panose="02000000000000000000" pitchFamily="2" charset="0"/>
                <a:cs typeface="Calibri"/>
                <a:sym typeface="Calibri"/>
              </a:rPr>
              <a:t>An event/condition that disrupts the functioning of a community or society and causes human, material, and economic or environmental losses.</a:t>
            </a:r>
            <a:endParaRPr lang="en-US" sz="2399" dirty="0">
              <a:latin typeface="Roboto" panose="02000000000000000000" pitchFamily="2" charset="0"/>
              <a:ea typeface="Roboto" panose="02000000000000000000" pitchFamily="2" charset="0"/>
            </a:endParaRPr>
          </a:p>
          <a:p>
            <a:pPr marL="342876" indent="-318747">
              <a:lnSpc>
                <a:spcPct val="87000"/>
              </a:lnSpc>
              <a:spcBef>
                <a:spcPts val="1076"/>
              </a:spcBef>
              <a:buClr>
                <a:srgbClr val="7F7F7F"/>
              </a:buClr>
              <a:buSzPts val="2000"/>
              <a:buFont typeface="Arial"/>
              <a:buChar char="•"/>
            </a:pPr>
            <a:r>
              <a:rPr lang="en-US" sz="2399" dirty="0">
                <a:latin typeface="Roboto" panose="02000000000000000000" pitchFamily="2" charset="0"/>
                <a:ea typeface="Roboto" panose="02000000000000000000" pitchFamily="2" charset="0"/>
                <a:cs typeface="Calibri"/>
                <a:sym typeface="Calibri"/>
              </a:rPr>
              <a:t>should be localized geographically as to allow an estimation of the number of people living in the affected area, as defined in the 2016 IASC Humanitarian Profile Support Guidance.</a:t>
            </a:r>
          </a:p>
          <a:p>
            <a:pPr marL="342876" indent="-318747">
              <a:lnSpc>
                <a:spcPct val="87000"/>
              </a:lnSpc>
              <a:spcBef>
                <a:spcPts val="1076"/>
              </a:spcBef>
              <a:buClr>
                <a:srgbClr val="7F7F7F"/>
              </a:buClr>
              <a:buSzPts val="2000"/>
              <a:buFont typeface="Arial"/>
              <a:buChar char="•"/>
            </a:pPr>
            <a:r>
              <a:rPr lang="en-US" sz="2200" i="1" dirty="0">
                <a:latin typeface="Roboto" panose="02000000000000000000" pitchFamily="2" charset="0"/>
                <a:ea typeface="Roboto" panose="02000000000000000000" pitchFamily="2" charset="0"/>
                <a:cs typeface="Calibri"/>
                <a:sym typeface="Calibri"/>
              </a:rPr>
              <a:t>Examples:</a:t>
            </a:r>
          </a:p>
          <a:p>
            <a:pPr marL="800042" lvl="1" indent="-318747">
              <a:lnSpc>
                <a:spcPct val="87000"/>
              </a:lnSpc>
              <a:spcBef>
                <a:spcPts val="1076"/>
              </a:spcBef>
              <a:buClr>
                <a:srgbClr val="7F7F7F"/>
              </a:buClr>
              <a:buSzPts val="2000"/>
              <a:buFont typeface="Arial"/>
              <a:buChar char="•"/>
            </a:pPr>
            <a:r>
              <a:rPr lang="en-US" sz="2200" i="1" dirty="0">
                <a:latin typeface="Roboto" panose="02000000000000000000" pitchFamily="2" charset="0"/>
                <a:ea typeface="Roboto" panose="02000000000000000000" pitchFamily="2" charset="0"/>
              </a:rPr>
              <a:t>Conflict within the line of contact; intensity, extents</a:t>
            </a:r>
          </a:p>
          <a:p>
            <a:pPr marL="800042" lvl="1" indent="-318747">
              <a:lnSpc>
                <a:spcPct val="87000"/>
              </a:lnSpc>
              <a:spcBef>
                <a:spcPts val="1076"/>
              </a:spcBef>
              <a:buClr>
                <a:srgbClr val="7F7F7F"/>
              </a:buClr>
              <a:buSzPts val="2000"/>
              <a:buFont typeface="Arial"/>
              <a:buChar char="•"/>
            </a:pPr>
            <a:r>
              <a:rPr lang="en-US" sz="2200" i="1" dirty="0">
                <a:latin typeface="Roboto" panose="02000000000000000000" pitchFamily="2" charset="0"/>
                <a:ea typeface="Roboto" panose="02000000000000000000" pitchFamily="2" charset="0"/>
              </a:rPr>
              <a:t>Earthquake – magnitude, exposure, extents</a:t>
            </a:r>
          </a:p>
        </p:txBody>
      </p:sp>
      <p:pic>
        <p:nvPicPr>
          <p:cNvPr id="5" name="Picture 4">
            <a:extLst>
              <a:ext uri="{FF2B5EF4-FFF2-40B4-BE49-F238E27FC236}">
                <a16:creationId xmlns:a16="http://schemas.microsoft.com/office/drawing/2014/main" id="{74497BC4-2488-4B1F-8586-0A442D908D6C}"/>
              </a:ext>
            </a:extLst>
          </p:cNvPr>
          <p:cNvPicPr>
            <a:picLocks noChangeAspect="1"/>
          </p:cNvPicPr>
          <p:nvPr/>
        </p:nvPicPr>
        <p:blipFill>
          <a:blip r:embed="rId5"/>
          <a:stretch>
            <a:fillRect/>
          </a:stretch>
        </p:blipFill>
        <p:spPr>
          <a:xfrm>
            <a:off x="2764583" y="1143447"/>
            <a:ext cx="9506110" cy="2261452"/>
          </a:xfrm>
          <a:prstGeom prst="rect">
            <a:avLst/>
          </a:prstGeom>
        </p:spPr>
      </p:pic>
      <p:pic>
        <p:nvPicPr>
          <p:cNvPr id="6" name="Audio 2">
            <a:hlinkClick r:id="" action="ppaction://media"/>
            <a:extLst>
              <a:ext uri="{FF2B5EF4-FFF2-40B4-BE49-F238E27FC236}">
                <a16:creationId xmlns:a16="http://schemas.microsoft.com/office/drawing/2014/main" id="{471FF80E-7334-43F4-BEE6-033AD8FDE6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196" y="6109436"/>
            <a:ext cx="552786" cy="552786"/>
          </a:xfrm>
          <a:prstGeom prst="rect">
            <a:avLst/>
          </a:prstGeom>
        </p:spPr>
      </p:pic>
    </p:spTree>
    <p:extLst>
      <p:ext uri="{BB962C8B-B14F-4D97-AF65-F5344CB8AC3E}">
        <p14:creationId xmlns:p14="http://schemas.microsoft.com/office/powerpoint/2010/main" val="82681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1F06-A212-49A8-9BD1-DCC08D2767E8}"/>
              </a:ext>
            </a:extLst>
          </p:cNvPr>
          <p:cNvSpPr txBox="1">
            <a:spLocks/>
          </p:cNvSpPr>
          <p:nvPr/>
        </p:nvSpPr>
        <p:spPr>
          <a:xfrm>
            <a:off x="460100" y="337399"/>
            <a:ext cx="7057538" cy="780559"/>
          </a:xfrm>
          <a:prstGeom prst="rect">
            <a:avLst/>
          </a:prstGeom>
          <a:solidFill>
            <a:schemeClr val="bg1">
              <a:alpha val="82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Jiaf &gt; </a:t>
            </a:r>
            <a:r>
              <a:rPr lang="en-US" sz="2736" b="1" cap="all">
                <a:latin typeface="Roboto Slab" pitchFamily="2" charset="0"/>
                <a:ea typeface="Roboto Slab" pitchFamily="2" charset="0"/>
              </a:rPr>
              <a:t>The approach &gt; </a:t>
            </a:r>
            <a:r>
              <a:rPr lang="en-US" sz="2736" b="1" cap="all">
                <a:latin typeface="Roboto Slab" pitchFamily="2" charset="0"/>
                <a:ea typeface="Roboto Slab" pitchFamily="2" charset="0"/>
                <a:cs typeface="+mn-cs"/>
              </a:rPr>
              <a:t>The methodology &gt; the framework </a:t>
            </a:r>
          </a:p>
        </p:txBody>
      </p:sp>
      <p:sp>
        <p:nvSpPr>
          <p:cNvPr id="3" name="object 5">
            <a:extLst>
              <a:ext uri="{FF2B5EF4-FFF2-40B4-BE49-F238E27FC236}">
                <a16:creationId xmlns:a16="http://schemas.microsoft.com/office/drawing/2014/main" id="{ABDE7231-0D98-4029-9510-1DB99FF1F613}"/>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sp>
        <p:nvSpPr>
          <p:cNvPr id="4" name="Rectangle 3">
            <a:extLst>
              <a:ext uri="{FF2B5EF4-FFF2-40B4-BE49-F238E27FC236}">
                <a16:creationId xmlns:a16="http://schemas.microsoft.com/office/drawing/2014/main" id="{0435B682-FA75-4B09-923D-06698B59D130}"/>
              </a:ext>
            </a:extLst>
          </p:cNvPr>
          <p:cNvSpPr/>
          <p:nvPr/>
        </p:nvSpPr>
        <p:spPr>
          <a:xfrm>
            <a:off x="284574" y="3363703"/>
            <a:ext cx="10020140" cy="3513462"/>
          </a:xfrm>
          <a:prstGeom prst="rect">
            <a:avLst/>
          </a:prstGeom>
        </p:spPr>
        <p:txBody>
          <a:bodyPr wrap="square">
            <a:spAutoFit/>
          </a:bodyPr>
          <a:lstStyle/>
          <a:p>
            <a:pPr>
              <a:lnSpc>
                <a:spcPct val="87000"/>
              </a:lnSpc>
              <a:buClr>
                <a:srgbClr val="999999"/>
              </a:buClr>
              <a:buSzPts val="2720"/>
            </a:pPr>
            <a:r>
              <a:rPr lang="en-US" sz="2800" b="1" dirty="0">
                <a:latin typeface="Roboto" panose="02000000000000000000" pitchFamily="2" charset="0"/>
                <a:ea typeface="Roboto" panose="02000000000000000000" pitchFamily="2" charset="0"/>
                <a:cs typeface="Calibri"/>
                <a:sym typeface="Calibri"/>
              </a:rPr>
              <a:t>The primary effects of the event/shock on the population, systems and services in the affected area</a:t>
            </a:r>
            <a:endParaRPr lang="en-US" sz="2800" dirty="0">
              <a:latin typeface="Roboto" panose="02000000000000000000" pitchFamily="2" charset="0"/>
              <a:ea typeface="Roboto" panose="02000000000000000000" pitchFamily="2" charset="0"/>
            </a:endParaRPr>
          </a:p>
          <a:p>
            <a:pPr marL="342876" indent="-306048">
              <a:lnSpc>
                <a:spcPct val="87000"/>
              </a:lnSpc>
              <a:spcBef>
                <a:spcPts val="1076"/>
              </a:spcBef>
              <a:buClr>
                <a:srgbClr val="7F7F7F"/>
              </a:buClr>
              <a:buSzPts val="1800"/>
              <a:buFont typeface="Arial"/>
              <a:buChar char="•"/>
            </a:pPr>
            <a:r>
              <a:rPr lang="en-US" sz="2399" dirty="0">
                <a:latin typeface="Roboto" panose="02000000000000000000" pitchFamily="2" charset="0"/>
                <a:ea typeface="Roboto" panose="02000000000000000000" pitchFamily="2" charset="0"/>
                <a:cs typeface="Calibri"/>
                <a:sym typeface="Calibri"/>
              </a:rPr>
              <a:t>Impact on people - losses and damages to assets and capital, displacement, violence, mobility issues and livelihood, etc. </a:t>
            </a:r>
            <a:endParaRPr lang="en-US" sz="2399" dirty="0">
              <a:latin typeface="Roboto" panose="02000000000000000000" pitchFamily="2" charset="0"/>
              <a:ea typeface="Roboto" panose="02000000000000000000" pitchFamily="2" charset="0"/>
            </a:endParaRPr>
          </a:p>
          <a:p>
            <a:pPr marL="342876" indent="-306048">
              <a:lnSpc>
                <a:spcPct val="87000"/>
              </a:lnSpc>
              <a:spcBef>
                <a:spcPts val="1076"/>
              </a:spcBef>
              <a:buClr>
                <a:srgbClr val="7F7F7F"/>
              </a:buClr>
              <a:buSzPts val="1800"/>
              <a:buFont typeface="Arial"/>
              <a:buChar char="•"/>
            </a:pPr>
            <a:r>
              <a:rPr lang="en-US" sz="2399" dirty="0">
                <a:latin typeface="Roboto" panose="02000000000000000000" pitchFamily="2" charset="0"/>
                <a:ea typeface="Roboto" panose="02000000000000000000" pitchFamily="2" charset="0"/>
                <a:cs typeface="Calibri"/>
                <a:sym typeface="Calibri"/>
              </a:rPr>
              <a:t>Impact on systems - damages to infrastructure or means of communication, disruption of social cohesion, markets, services, etc. </a:t>
            </a:r>
            <a:endParaRPr lang="en-US" sz="2399" dirty="0">
              <a:latin typeface="Roboto" panose="02000000000000000000" pitchFamily="2" charset="0"/>
              <a:ea typeface="Roboto" panose="02000000000000000000" pitchFamily="2" charset="0"/>
            </a:endParaRPr>
          </a:p>
          <a:p>
            <a:pPr marL="342876" indent="-306048">
              <a:lnSpc>
                <a:spcPct val="87000"/>
              </a:lnSpc>
              <a:spcBef>
                <a:spcPts val="1076"/>
              </a:spcBef>
              <a:buClr>
                <a:srgbClr val="7F7F7F"/>
              </a:buClr>
              <a:buSzPts val="1800"/>
              <a:buFont typeface="Arial"/>
              <a:buChar char="•"/>
            </a:pPr>
            <a:r>
              <a:rPr lang="en-US" sz="2399" dirty="0">
                <a:latin typeface="Roboto" panose="02000000000000000000" pitchFamily="2" charset="0"/>
                <a:ea typeface="Roboto" panose="02000000000000000000" pitchFamily="2" charset="0"/>
                <a:cs typeface="Calibri"/>
                <a:sym typeface="Calibri"/>
              </a:rPr>
              <a:t>Impact on humanitarian access -obstacles or challenges for People in Need to access relief actors, for relief actors to access People in Need and other physical constraints.</a:t>
            </a:r>
            <a:endParaRPr lang="en-US" sz="2399" dirty="0">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903962E4-23FA-4107-AFFC-25330243E325}"/>
              </a:ext>
            </a:extLst>
          </p:cNvPr>
          <p:cNvPicPr>
            <a:picLocks noChangeAspect="1"/>
          </p:cNvPicPr>
          <p:nvPr/>
        </p:nvPicPr>
        <p:blipFill>
          <a:blip r:embed="rId5"/>
          <a:stretch>
            <a:fillRect/>
          </a:stretch>
        </p:blipFill>
        <p:spPr>
          <a:xfrm>
            <a:off x="2903676" y="1274202"/>
            <a:ext cx="8828224" cy="1933257"/>
          </a:xfrm>
          <a:prstGeom prst="rect">
            <a:avLst/>
          </a:prstGeom>
        </p:spPr>
      </p:pic>
      <p:pic>
        <p:nvPicPr>
          <p:cNvPr id="6" name="Audio 2">
            <a:hlinkClick r:id="" action="ppaction://media"/>
            <a:extLst>
              <a:ext uri="{FF2B5EF4-FFF2-40B4-BE49-F238E27FC236}">
                <a16:creationId xmlns:a16="http://schemas.microsoft.com/office/drawing/2014/main" id="{AE2B2036-6F75-4561-96AA-B125589DDC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196" y="6109436"/>
            <a:ext cx="552786" cy="552786"/>
          </a:xfrm>
          <a:prstGeom prst="rect">
            <a:avLst/>
          </a:prstGeom>
        </p:spPr>
      </p:pic>
    </p:spTree>
    <p:extLst>
      <p:ext uri="{BB962C8B-B14F-4D97-AF65-F5344CB8AC3E}">
        <p14:creationId xmlns:p14="http://schemas.microsoft.com/office/powerpoint/2010/main" val="167363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961F-EEFA-4436-962F-9F8BE36A8C5C}"/>
              </a:ext>
            </a:extLst>
          </p:cNvPr>
          <p:cNvSpPr txBox="1">
            <a:spLocks/>
          </p:cNvSpPr>
          <p:nvPr/>
        </p:nvSpPr>
        <p:spPr>
          <a:xfrm>
            <a:off x="460100" y="337400"/>
            <a:ext cx="7057538" cy="845270"/>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Jiaf &gt; </a:t>
            </a:r>
            <a:r>
              <a:rPr lang="en-US" sz="2736" b="1" cap="all">
                <a:latin typeface="Roboto Slab" pitchFamily="2" charset="0"/>
                <a:ea typeface="Roboto Slab" pitchFamily="2" charset="0"/>
              </a:rPr>
              <a:t>The approach &gt; </a:t>
            </a:r>
            <a:r>
              <a:rPr lang="en-US" sz="2736" b="1" cap="all">
                <a:latin typeface="Roboto Slab" pitchFamily="2" charset="0"/>
                <a:ea typeface="Roboto Slab" pitchFamily="2" charset="0"/>
                <a:cs typeface="+mn-cs"/>
              </a:rPr>
              <a:t>The methodology &gt; the framework </a:t>
            </a:r>
          </a:p>
        </p:txBody>
      </p:sp>
      <p:sp>
        <p:nvSpPr>
          <p:cNvPr id="3" name="object 5">
            <a:extLst>
              <a:ext uri="{FF2B5EF4-FFF2-40B4-BE49-F238E27FC236}">
                <a16:creationId xmlns:a16="http://schemas.microsoft.com/office/drawing/2014/main" id="{EE768283-ED4B-4B8D-9DD6-E1E6F1790094}"/>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sp>
        <p:nvSpPr>
          <p:cNvPr id="4" name="Rectangle 3">
            <a:extLst>
              <a:ext uri="{FF2B5EF4-FFF2-40B4-BE49-F238E27FC236}">
                <a16:creationId xmlns:a16="http://schemas.microsoft.com/office/drawing/2014/main" id="{C08B532E-56A2-4DDB-9A4D-3F292CD924B4}"/>
              </a:ext>
            </a:extLst>
          </p:cNvPr>
          <p:cNvSpPr/>
          <p:nvPr/>
        </p:nvSpPr>
        <p:spPr>
          <a:xfrm>
            <a:off x="219277" y="5603685"/>
            <a:ext cx="11361665" cy="988925"/>
          </a:xfrm>
          <a:prstGeom prst="rect">
            <a:avLst/>
          </a:prstGeom>
        </p:spPr>
        <p:txBody>
          <a:bodyPr wrap="square">
            <a:spAutoFit/>
          </a:bodyPr>
          <a:lstStyle/>
          <a:p>
            <a:pPr marL="457167" indent="-457167">
              <a:lnSpc>
                <a:spcPct val="107000"/>
              </a:lnSpc>
              <a:buClr>
                <a:srgbClr val="999999"/>
              </a:buClr>
              <a:buSzPts val="3200"/>
              <a:buFont typeface="Arial" panose="020B0604020202020204" pitchFamily="34" charset="0"/>
              <a:buChar char="•"/>
            </a:pPr>
            <a:r>
              <a:rPr lang="en-US" sz="2800" kern="0">
                <a:latin typeface="Roboto" panose="02000000000000000000" pitchFamily="2" charset="0"/>
                <a:ea typeface="Roboto" panose="02000000000000000000" pitchFamily="2" charset="0"/>
                <a:cs typeface="Calibri"/>
                <a:sym typeface="Calibri"/>
              </a:rPr>
              <a:t>The consequences of the shock’s impacts on the population </a:t>
            </a:r>
          </a:p>
          <a:p>
            <a:pPr marL="457167" indent="-457167">
              <a:lnSpc>
                <a:spcPct val="107000"/>
              </a:lnSpc>
              <a:buClr>
                <a:srgbClr val="999999"/>
              </a:buClr>
              <a:buSzPts val="3200"/>
              <a:buFont typeface="Arial" panose="020B0604020202020204" pitchFamily="34" charset="0"/>
              <a:buChar char="•"/>
            </a:pPr>
            <a:r>
              <a:rPr lang="en-US" sz="2800" kern="0">
                <a:latin typeface="Roboto" panose="02000000000000000000" pitchFamily="2" charset="0"/>
                <a:ea typeface="Roboto" panose="02000000000000000000" pitchFamily="2" charset="0"/>
                <a:cs typeface="Calibri"/>
                <a:sym typeface="Calibri"/>
              </a:rPr>
              <a:t>identified in magnitude, analyzed in terms of severity</a:t>
            </a:r>
            <a:endParaRPr lang="en-US" sz="2399">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DE1720DD-8D54-4C79-A6C5-3C6036732ADC}"/>
              </a:ext>
            </a:extLst>
          </p:cNvPr>
          <p:cNvPicPr>
            <a:picLocks noChangeAspect="1"/>
          </p:cNvPicPr>
          <p:nvPr/>
        </p:nvPicPr>
        <p:blipFill>
          <a:blip r:embed="rId5"/>
          <a:stretch>
            <a:fillRect/>
          </a:stretch>
        </p:blipFill>
        <p:spPr>
          <a:xfrm>
            <a:off x="2207774" y="1571984"/>
            <a:ext cx="7776452" cy="4103347"/>
          </a:xfrm>
          <a:prstGeom prst="rect">
            <a:avLst/>
          </a:prstGeom>
        </p:spPr>
      </p:pic>
      <p:pic>
        <p:nvPicPr>
          <p:cNvPr id="6" name="Audio 4">
            <a:hlinkClick r:id="" action="ppaction://media"/>
            <a:extLst>
              <a:ext uri="{FF2B5EF4-FFF2-40B4-BE49-F238E27FC236}">
                <a16:creationId xmlns:a16="http://schemas.microsoft.com/office/drawing/2014/main" id="{6ABB7FF3-DB5D-47C4-8493-7BDBEACBA2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196" y="6109436"/>
            <a:ext cx="552786" cy="552786"/>
          </a:xfrm>
          <a:prstGeom prst="rect">
            <a:avLst/>
          </a:prstGeom>
        </p:spPr>
      </p:pic>
    </p:spTree>
    <p:extLst>
      <p:ext uri="{BB962C8B-B14F-4D97-AF65-F5344CB8AC3E}">
        <p14:creationId xmlns:p14="http://schemas.microsoft.com/office/powerpoint/2010/main" val="28946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4EFB0-DDB2-405B-90CE-98D7006C9FDF}"/>
              </a:ext>
            </a:extLst>
          </p:cNvPr>
          <p:cNvSpPr txBox="1">
            <a:spLocks/>
          </p:cNvSpPr>
          <p:nvPr/>
        </p:nvSpPr>
        <p:spPr>
          <a:xfrm>
            <a:off x="460100" y="337400"/>
            <a:ext cx="7057538" cy="864080"/>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Jiaf &gt; </a:t>
            </a:r>
            <a:r>
              <a:rPr lang="en-US" sz="2736" b="1" cap="all">
                <a:latin typeface="Roboto Slab" pitchFamily="2" charset="0"/>
                <a:ea typeface="Roboto Slab" pitchFamily="2" charset="0"/>
              </a:rPr>
              <a:t>The approach &gt; </a:t>
            </a:r>
            <a:r>
              <a:rPr lang="en-US" sz="2736" b="1" cap="all">
                <a:latin typeface="Roboto Slab" pitchFamily="2" charset="0"/>
                <a:ea typeface="Roboto Slab" pitchFamily="2" charset="0"/>
                <a:cs typeface="+mn-cs"/>
              </a:rPr>
              <a:t>The methodology &gt; the framework </a:t>
            </a:r>
          </a:p>
        </p:txBody>
      </p:sp>
      <p:sp>
        <p:nvSpPr>
          <p:cNvPr id="3" name="object 5">
            <a:extLst>
              <a:ext uri="{FF2B5EF4-FFF2-40B4-BE49-F238E27FC236}">
                <a16:creationId xmlns:a16="http://schemas.microsoft.com/office/drawing/2014/main" id="{BA1AF955-B162-4D1A-873B-2BB577D1E534}"/>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sp>
        <p:nvSpPr>
          <p:cNvPr id="4" name="Rectangle 3">
            <a:extLst>
              <a:ext uri="{FF2B5EF4-FFF2-40B4-BE49-F238E27FC236}">
                <a16:creationId xmlns:a16="http://schemas.microsoft.com/office/drawing/2014/main" id="{30CBF6A6-9CB7-4742-ABE0-F7F5A4569919}"/>
              </a:ext>
            </a:extLst>
          </p:cNvPr>
          <p:cNvSpPr/>
          <p:nvPr/>
        </p:nvSpPr>
        <p:spPr>
          <a:xfrm>
            <a:off x="589181" y="2460291"/>
            <a:ext cx="11361665" cy="3546933"/>
          </a:xfrm>
          <a:prstGeom prst="rect">
            <a:avLst/>
          </a:prstGeom>
        </p:spPr>
        <p:txBody>
          <a:bodyPr wrap="square">
            <a:spAutoFit/>
          </a:bodyPr>
          <a:lstStyle/>
          <a:p>
            <a:pPr>
              <a:lnSpc>
                <a:spcPct val="97000"/>
              </a:lnSpc>
              <a:buClr>
                <a:srgbClr val="999999"/>
              </a:buClr>
              <a:buSzPts val="2635"/>
            </a:pPr>
            <a:r>
              <a:rPr lang="en-US" sz="2539" b="1" dirty="0">
                <a:latin typeface="Roboto" panose="02000000000000000000" pitchFamily="2" charset="0"/>
                <a:ea typeface="Roboto" panose="02000000000000000000" pitchFamily="2" charset="0"/>
                <a:cs typeface="Arial" panose="020B0604020202020204" pitchFamily="34" charset="0"/>
                <a:sym typeface="Calibri"/>
              </a:rPr>
              <a:t>The severity of Humanitarian Conditions is </a:t>
            </a:r>
          </a:p>
          <a:p>
            <a:pPr>
              <a:lnSpc>
                <a:spcPct val="97000"/>
              </a:lnSpc>
              <a:buClr>
                <a:srgbClr val="999999"/>
              </a:buClr>
              <a:buSzPts val="2635"/>
            </a:pPr>
            <a:r>
              <a:rPr lang="en-US" sz="2539" b="1" dirty="0">
                <a:latin typeface="Roboto" panose="02000000000000000000" pitchFamily="2" charset="0"/>
                <a:ea typeface="Roboto" panose="02000000000000000000" pitchFamily="2" charset="0"/>
                <a:cs typeface="Arial" panose="020B0604020202020204" pitchFamily="34" charset="0"/>
                <a:sym typeface="Calibri"/>
              </a:rPr>
              <a:t>estimated by taking into account three levels of consequences:</a:t>
            </a:r>
            <a:endParaRPr lang="en-US" sz="2539" dirty="0">
              <a:latin typeface="Roboto" panose="02000000000000000000" pitchFamily="2" charset="0"/>
              <a:ea typeface="Roboto" panose="02000000000000000000" pitchFamily="2" charset="0"/>
              <a:cs typeface="Arial" panose="020B0604020202020204" pitchFamily="34" charset="0"/>
            </a:endParaRPr>
          </a:p>
          <a:p>
            <a:pPr marL="285730" indent="-263506">
              <a:lnSpc>
                <a:spcPct val="97000"/>
              </a:lnSpc>
              <a:spcBef>
                <a:spcPts val="1110"/>
              </a:spcBef>
              <a:buClr>
                <a:srgbClr val="7F7F7F"/>
              </a:buClr>
              <a:buSzPts val="2200"/>
              <a:buFont typeface="Arial"/>
              <a:buChar char="•"/>
            </a:pPr>
            <a:r>
              <a:rPr lang="en-US" sz="2176" b="1" dirty="0">
                <a:latin typeface="Roboto" panose="02000000000000000000" pitchFamily="2" charset="0"/>
                <a:ea typeface="Roboto" panose="02000000000000000000" pitchFamily="2" charset="0"/>
                <a:cs typeface="Arial" panose="020B0604020202020204" pitchFamily="34" charset="0"/>
                <a:sym typeface="Calibri"/>
              </a:rPr>
              <a:t>Living standards: </a:t>
            </a:r>
            <a:r>
              <a:rPr lang="en-US" sz="2176" dirty="0">
                <a:latin typeface="Roboto" panose="02000000000000000000" pitchFamily="2" charset="0"/>
                <a:ea typeface="Roboto" panose="02000000000000000000" pitchFamily="2" charset="0"/>
                <a:cs typeface="Arial" panose="020B0604020202020204" pitchFamily="34" charset="0"/>
                <a:sym typeface="Calibri"/>
              </a:rPr>
              <a:t>Ability of the affected population to meet their </a:t>
            </a:r>
            <a:r>
              <a:rPr lang="en-US" sz="2176" b="1" dirty="0">
                <a:latin typeface="Roboto" panose="02000000000000000000" pitchFamily="2" charset="0"/>
                <a:ea typeface="Roboto" panose="02000000000000000000" pitchFamily="2" charset="0"/>
                <a:cs typeface="Arial" panose="020B0604020202020204" pitchFamily="34" charset="0"/>
                <a:sym typeface="Calibri"/>
              </a:rPr>
              <a:t>basic needs </a:t>
            </a:r>
            <a:r>
              <a:rPr lang="en-US" sz="2176" dirty="0">
                <a:latin typeface="Roboto" panose="02000000000000000000" pitchFamily="2" charset="0"/>
                <a:ea typeface="Roboto" panose="02000000000000000000" pitchFamily="2" charset="0"/>
                <a:cs typeface="Arial" panose="020B0604020202020204" pitchFamily="34" charset="0"/>
                <a:sym typeface="Calibri"/>
              </a:rPr>
              <a:t>for essential goods and services. </a:t>
            </a:r>
          </a:p>
          <a:p>
            <a:pPr marL="285730" indent="-263506">
              <a:lnSpc>
                <a:spcPct val="97000"/>
              </a:lnSpc>
              <a:spcBef>
                <a:spcPts val="1110"/>
              </a:spcBef>
              <a:buClr>
                <a:srgbClr val="7F7F7F"/>
              </a:buClr>
              <a:buSzPts val="2200"/>
              <a:buFont typeface="Arial"/>
              <a:buChar char="•"/>
            </a:pPr>
            <a:r>
              <a:rPr lang="en-US" sz="2176" b="1" dirty="0">
                <a:latin typeface="Roboto" panose="02000000000000000000" pitchFamily="2" charset="0"/>
                <a:ea typeface="Roboto" panose="02000000000000000000" pitchFamily="2" charset="0"/>
                <a:cs typeface="Arial" panose="020B0604020202020204" pitchFamily="34" charset="0"/>
                <a:sym typeface="Calibri"/>
              </a:rPr>
              <a:t>Coping mechanisms</a:t>
            </a:r>
            <a:r>
              <a:rPr lang="en-US" sz="2176" dirty="0">
                <a:latin typeface="Roboto" panose="02000000000000000000" pitchFamily="2" charset="0"/>
                <a:ea typeface="Roboto" panose="02000000000000000000" pitchFamily="2" charset="0"/>
                <a:cs typeface="Arial" panose="020B0604020202020204" pitchFamily="34" charset="0"/>
                <a:sym typeface="Calibri"/>
              </a:rPr>
              <a:t>: Degree to which people are coping or facing challenges with impact recovery. Coping mechanisms can be positive or negative. </a:t>
            </a:r>
          </a:p>
          <a:p>
            <a:pPr marL="285730" indent="-263506">
              <a:lnSpc>
                <a:spcPct val="97000"/>
              </a:lnSpc>
              <a:spcBef>
                <a:spcPts val="1110"/>
              </a:spcBef>
              <a:buClr>
                <a:srgbClr val="7F7F7F"/>
              </a:buClr>
              <a:buSzPts val="2200"/>
              <a:buFont typeface="Arial"/>
              <a:buChar char="•"/>
            </a:pPr>
            <a:r>
              <a:rPr lang="en-US" sz="2176" b="1" dirty="0">
                <a:latin typeface="Roboto" panose="02000000000000000000" pitchFamily="2" charset="0"/>
                <a:ea typeface="Roboto" panose="02000000000000000000" pitchFamily="2" charset="0"/>
                <a:cs typeface="Arial" panose="020B0604020202020204" pitchFamily="34" charset="0"/>
                <a:sym typeface="Calibri"/>
              </a:rPr>
              <a:t>Physical and Mental Wellbeing</a:t>
            </a:r>
            <a:r>
              <a:rPr lang="en-US" sz="2176" dirty="0">
                <a:latin typeface="Roboto" panose="02000000000000000000" pitchFamily="2" charset="0"/>
                <a:ea typeface="Roboto" panose="02000000000000000000" pitchFamily="2" charset="0"/>
                <a:cs typeface="Arial" panose="020B0604020202020204" pitchFamily="34" charset="0"/>
                <a:sym typeface="Calibri"/>
              </a:rPr>
              <a:t>: Measured by assessing the physical health of the affected population as well as its mental wellbeing, excess morbidity or mortality, malnutrition, psychosocial trauma, grave human rights violations.</a:t>
            </a:r>
            <a:endParaRPr lang="en-US" sz="2176"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7DDA1CC6-7832-46A7-9A0D-C9DFBB22526C}"/>
              </a:ext>
            </a:extLst>
          </p:cNvPr>
          <p:cNvPicPr>
            <a:picLocks noChangeAspect="1"/>
          </p:cNvPicPr>
          <p:nvPr/>
        </p:nvPicPr>
        <p:blipFill>
          <a:blip r:embed="rId4"/>
          <a:stretch>
            <a:fillRect/>
          </a:stretch>
        </p:blipFill>
        <p:spPr>
          <a:xfrm>
            <a:off x="7336304" y="164154"/>
            <a:ext cx="4674212" cy="2466409"/>
          </a:xfrm>
          <a:prstGeom prst="rect">
            <a:avLst/>
          </a:prstGeom>
        </p:spPr>
      </p:pic>
      <p:pic>
        <p:nvPicPr>
          <p:cNvPr id="7" name="Audio 4">
            <a:hlinkClick r:id="" action="ppaction://media"/>
            <a:extLst>
              <a:ext uri="{FF2B5EF4-FFF2-40B4-BE49-F238E27FC236}">
                <a16:creationId xmlns:a16="http://schemas.microsoft.com/office/drawing/2014/main" id="{929B4469-6FB8-465C-83FE-19F0A179FB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1246" y="6007224"/>
            <a:ext cx="609600" cy="609600"/>
          </a:xfrm>
          <a:prstGeom prst="rect">
            <a:avLst/>
          </a:prstGeom>
        </p:spPr>
      </p:pic>
    </p:spTree>
    <p:extLst>
      <p:ext uri="{BB962C8B-B14F-4D97-AF65-F5344CB8AC3E}">
        <p14:creationId xmlns:p14="http://schemas.microsoft.com/office/powerpoint/2010/main" val="356022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888F-4D3F-4CA3-B6D5-C26A9441B8A2}"/>
              </a:ext>
            </a:extLst>
          </p:cNvPr>
          <p:cNvSpPr txBox="1">
            <a:spLocks/>
          </p:cNvSpPr>
          <p:nvPr/>
        </p:nvSpPr>
        <p:spPr>
          <a:xfrm>
            <a:off x="460100" y="337400"/>
            <a:ext cx="7057538" cy="859548"/>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Jiaf &gt; </a:t>
            </a:r>
            <a:r>
              <a:rPr lang="en-US" sz="2736" b="1" cap="all">
                <a:latin typeface="Roboto Slab" pitchFamily="2" charset="0"/>
                <a:ea typeface="Roboto Slab" pitchFamily="2" charset="0"/>
              </a:rPr>
              <a:t>The approach &gt; </a:t>
            </a:r>
            <a:r>
              <a:rPr lang="en-US" sz="2736" b="1" cap="all">
                <a:latin typeface="Roboto Slab" pitchFamily="2" charset="0"/>
                <a:ea typeface="Roboto Slab" pitchFamily="2" charset="0"/>
                <a:cs typeface="+mn-cs"/>
              </a:rPr>
              <a:t>The methodology &gt; the framework </a:t>
            </a:r>
          </a:p>
        </p:txBody>
      </p:sp>
      <p:sp>
        <p:nvSpPr>
          <p:cNvPr id="3" name="object 5">
            <a:extLst>
              <a:ext uri="{FF2B5EF4-FFF2-40B4-BE49-F238E27FC236}">
                <a16:creationId xmlns:a16="http://schemas.microsoft.com/office/drawing/2014/main" id="{AAC86241-D458-417A-B478-9F8966FC55A6}"/>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graphicFrame>
        <p:nvGraphicFramePr>
          <p:cNvPr id="4" name="Diagram 3">
            <a:extLst>
              <a:ext uri="{FF2B5EF4-FFF2-40B4-BE49-F238E27FC236}">
                <a16:creationId xmlns:a16="http://schemas.microsoft.com/office/drawing/2014/main" id="{8791596D-67FF-4416-B9FB-E13DDB9D8EBB}"/>
              </a:ext>
            </a:extLst>
          </p:cNvPr>
          <p:cNvGraphicFramePr/>
          <p:nvPr/>
        </p:nvGraphicFramePr>
        <p:xfrm>
          <a:off x="-1137587" y="1873832"/>
          <a:ext cx="6693182" cy="37299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Box 28">
            <a:extLst>
              <a:ext uri="{FF2B5EF4-FFF2-40B4-BE49-F238E27FC236}">
                <a16:creationId xmlns:a16="http://schemas.microsoft.com/office/drawing/2014/main" id="{1FD01383-F416-412F-9F8B-D66F4DC7F39D}"/>
              </a:ext>
            </a:extLst>
          </p:cNvPr>
          <p:cNvSpPr txBox="1">
            <a:spLocks noChangeArrowheads="1"/>
          </p:cNvSpPr>
          <p:nvPr/>
        </p:nvSpPr>
        <p:spPr bwMode="auto">
          <a:xfrm>
            <a:off x="4806588" y="1967499"/>
            <a:ext cx="230944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spAutoFit/>
          </a:bodyPr>
          <a:lstStyle/>
          <a:p>
            <a:pPr defTabSz="914335" eaLnBrk="0" fontAlgn="base" hangingPunct="0">
              <a:spcBef>
                <a:spcPct val="0"/>
              </a:spcBef>
              <a:spcAft>
                <a:spcPct val="0"/>
              </a:spcAft>
            </a:pPr>
            <a:r>
              <a:rPr lang="en-US" altLang="en-US" sz="1600" b="1">
                <a:latin typeface="Arial" panose="020B0604020202020204" pitchFamily="34" charset="0"/>
                <a:ea typeface="Lato Black" charset="0"/>
                <a:cs typeface="Arial" panose="020B0604020202020204" pitchFamily="34" charset="0"/>
              </a:rPr>
              <a:t>SEVERITY OF NEED, PEOPLE IN NEED</a:t>
            </a:r>
            <a:endParaRPr lang="en-US" altLang="en-US" sz="2800" b="1">
              <a:latin typeface="Arial" panose="020B0604020202020204" pitchFamily="34" charset="0"/>
              <a:cs typeface="Arial" panose="020B0604020202020204" pitchFamily="34" charset="0"/>
            </a:endParaRPr>
          </a:p>
        </p:txBody>
      </p:sp>
      <p:sp>
        <p:nvSpPr>
          <p:cNvPr id="6" name="Right Bracket 5">
            <a:extLst>
              <a:ext uri="{FF2B5EF4-FFF2-40B4-BE49-F238E27FC236}">
                <a16:creationId xmlns:a16="http://schemas.microsoft.com/office/drawing/2014/main" id="{7FDD7DAB-5AE8-4A29-B1AE-C0BFA11AC9FE}"/>
              </a:ext>
            </a:extLst>
          </p:cNvPr>
          <p:cNvSpPr/>
          <p:nvPr/>
        </p:nvSpPr>
        <p:spPr>
          <a:xfrm>
            <a:off x="4021014" y="2392155"/>
            <a:ext cx="247640" cy="2647845"/>
          </a:xfrm>
          <a:prstGeom prst="rightBracket">
            <a:avLst/>
          </a:prstGeom>
          <a:noFill/>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36" tIns="45718" rIns="91436" bIns="45718" numCol="1" spcCol="0" rtlCol="0" fromWordArt="0" anchor="ctr" anchorCtr="0" forceAA="0" compatLnSpc="1">
            <a:prstTxWarp prst="textNoShape">
              <a:avLst/>
            </a:prstTxWarp>
            <a:noAutofit/>
          </a:bodyPr>
          <a:lstStyle/>
          <a:p>
            <a:endParaRPr lang="en-GB"/>
          </a:p>
        </p:txBody>
      </p:sp>
      <p:graphicFrame>
        <p:nvGraphicFramePr>
          <p:cNvPr id="7" name="Chart 6">
            <a:extLst>
              <a:ext uri="{FF2B5EF4-FFF2-40B4-BE49-F238E27FC236}">
                <a16:creationId xmlns:a16="http://schemas.microsoft.com/office/drawing/2014/main" id="{3C4E2EF5-CCE7-42BB-A4CF-EA085DE8D0DD}"/>
              </a:ext>
            </a:extLst>
          </p:cNvPr>
          <p:cNvGraphicFramePr/>
          <p:nvPr/>
        </p:nvGraphicFramePr>
        <p:xfrm>
          <a:off x="4854637" y="2736917"/>
          <a:ext cx="2190707" cy="2303085"/>
        </p:xfrm>
        <a:graphic>
          <a:graphicData uri="http://schemas.openxmlformats.org/drawingml/2006/chart">
            <c:chart xmlns:c="http://schemas.openxmlformats.org/drawingml/2006/chart" xmlns:r="http://schemas.openxmlformats.org/officeDocument/2006/relationships" r:id="rId9"/>
          </a:graphicData>
        </a:graphic>
      </p:graphicFrame>
      <p:cxnSp>
        <p:nvCxnSpPr>
          <p:cNvPr id="8" name="Straight Arrow Connector 7">
            <a:extLst>
              <a:ext uri="{FF2B5EF4-FFF2-40B4-BE49-F238E27FC236}">
                <a16:creationId xmlns:a16="http://schemas.microsoft.com/office/drawing/2014/main" id="{E9C76082-3D23-4EE8-B0DF-A4731037CB73}"/>
              </a:ext>
            </a:extLst>
          </p:cNvPr>
          <p:cNvCxnSpPr/>
          <p:nvPr/>
        </p:nvCxnSpPr>
        <p:spPr>
          <a:xfrm>
            <a:off x="4268654" y="3707892"/>
            <a:ext cx="467982"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Google Shape;191;p32">
            <a:extLst>
              <a:ext uri="{FF2B5EF4-FFF2-40B4-BE49-F238E27FC236}">
                <a16:creationId xmlns:a16="http://schemas.microsoft.com/office/drawing/2014/main" id="{27CB5D22-46A6-4581-A367-1DE0B2F9BD10}"/>
              </a:ext>
            </a:extLst>
          </p:cNvPr>
          <p:cNvSpPr/>
          <p:nvPr/>
        </p:nvSpPr>
        <p:spPr>
          <a:xfrm>
            <a:off x="7553166" y="1449431"/>
            <a:ext cx="4632981" cy="3959139"/>
          </a:xfrm>
          <a:custGeom>
            <a:avLst/>
            <a:gdLst/>
            <a:ahLst/>
            <a:cxnLst/>
            <a:rect l="l" t="t" r="r" b="b"/>
            <a:pathLst>
              <a:path w="4427984" h="3881662" extrusionOk="0">
                <a:moveTo>
                  <a:pt x="0" y="0"/>
                </a:moveTo>
                <a:lnTo>
                  <a:pt x="4427984" y="0"/>
                </a:lnTo>
                <a:cubicBezTo>
                  <a:pt x="4425948" y="1070066"/>
                  <a:pt x="4423911" y="2140131"/>
                  <a:pt x="4421875" y="3210197"/>
                </a:cubicBezTo>
                <a:cubicBezTo>
                  <a:pt x="4423911" y="3434019"/>
                  <a:pt x="4425948" y="3657840"/>
                  <a:pt x="4427984" y="3881662"/>
                </a:cubicBezTo>
                <a:lnTo>
                  <a:pt x="0" y="3881662"/>
                </a:lnTo>
                <a:lnTo>
                  <a:pt x="0" y="0"/>
                </a:lnTo>
                <a:close/>
              </a:path>
            </a:pathLst>
          </a:custGeom>
          <a:noFill/>
          <a:ln>
            <a:noFill/>
          </a:ln>
        </p:spPr>
        <p:txBody>
          <a:bodyPr spcFirstLastPara="1" wrap="square" lIns="91421" tIns="45698" rIns="91421" bIns="45698" anchor="t" anchorCtr="0">
            <a:noAutofit/>
          </a:bodyPr>
          <a:lstStyle/>
          <a:p>
            <a:pPr marL="342876" indent="-342876">
              <a:lnSpc>
                <a:spcPct val="97000"/>
              </a:lnSpc>
              <a:spcAft>
                <a:spcPts val="600"/>
              </a:spcAft>
              <a:buClr>
                <a:srgbClr val="999999"/>
              </a:buClr>
              <a:buSzPts val="2635"/>
              <a:buFont typeface="Arial" panose="020B0604020202020204" pitchFamily="34" charset="0"/>
              <a:buChar char="•"/>
            </a:pPr>
            <a:r>
              <a:rPr lang="en-US" sz="2399" dirty="0">
                <a:latin typeface="Roboto" panose="02000000000000000000" pitchFamily="2" charset="0"/>
                <a:ea typeface="Roboto" panose="02000000000000000000" pitchFamily="2" charset="0"/>
                <a:cs typeface="Arial" panose="020B0604020202020204" pitchFamily="34" charset="0"/>
                <a:sym typeface="Calibri"/>
              </a:rPr>
              <a:t>Severity for the HC Pillar is aggregated, distributed across the population at the units of analysis and the crisis level</a:t>
            </a:r>
          </a:p>
          <a:p>
            <a:pPr marL="342876" indent="-342876">
              <a:lnSpc>
                <a:spcPct val="97000"/>
              </a:lnSpc>
              <a:spcAft>
                <a:spcPts val="600"/>
              </a:spcAft>
              <a:buClr>
                <a:srgbClr val="999999"/>
              </a:buClr>
              <a:buSzPts val="2635"/>
              <a:buFont typeface="Arial" panose="020B0604020202020204" pitchFamily="34" charset="0"/>
              <a:buChar char="•"/>
            </a:pPr>
            <a:r>
              <a:rPr lang="en-US" sz="2399" dirty="0">
                <a:latin typeface="Roboto" panose="02000000000000000000" pitchFamily="2" charset="0"/>
                <a:ea typeface="Roboto" panose="02000000000000000000" pitchFamily="2" charset="0"/>
                <a:cs typeface="Arial" panose="020B0604020202020204" pitchFamily="34" charset="0"/>
                <a:sym typeface="Calibri"/>
              </a:rPr>
              <a:t>Severity is ‘</a:t>
            </a:r>
            <a:r>
              <a:rPr lang="en-US" sz="2399" dirty="0" err="1">
                <a:latin typeface="Roboto" panose="02000000000000000000" pitchFamily="2" charset="0"/>
                <a:ea typeface="Roboto" panose="02000000000000000000" pitchFamily="2" charset="0"/>
                <a:cs typeface="Arial" panose="020B0604020202020204" pitchFamily="34" charset="0"/>
                <a:sym typeface="Calibri"/>
              </a:rPr>
              <a:t>thresholded</a:t>
            </a:r>
            <a:r>
              <a:rPr lang="en-US" sz="2399" dirty="0">
                <a:latin typeface="Roboto" panose="02000000000000000000" pitchFamily="2" charset="0"/>
                <a:ea typeface="Roboto" panose="02000000000000000000" pitchFamily="2" charset="0"/>
                <a:cs typeface="Arial" panose="020B0604020202020204" pitchFamily="34" charset="0"/>
                <a:sym typeface="Calibri"/>
              </a:rPr>
              <a:t>’ to establish Intersectoral </a:t>
            </a:r>
            <a:r>
              <a:rPr lang="en-US" sz="2399" dirty="0" err="1">
                <a:latin typeface="Roboto" panose="02000000000000000000" pitchFamily="2" charset="0"/>
                <a:ea typeface="Roboto" panose="02000000000000000000" pitchFamily="2" charset="0"/>
                <a:cs typeface="Arial" panose="020B0604020202020204" pitchFamily="34" charset="0"/>
                <a:sym typeface="Calibri"/>
              </a:rPr>
              <a:t>PiN</a:t>
            </a:r>
            <a:r>
              <a:rPr lang="en-US" sz="2399" dirty="0">
                <a:latin typeface="Roboto" panose="02000000000000000000" pitchFamily="2" charset="0"/>
                <a:ea typeface="Roboto" panose="02000000000000000000" pitchFamily="2" charset="0"/>
                <a:cs typeface="Arial" panose="020B0604020202020204" pitchFamily="34" charset="0"/>
                <a:sym typeface="Calibri"/>
              </a:rPr>
              <a:t> </a:t>
            </a:r>
          </a:p>
          <a:p>
            <a:pPr marL="342876" indent="-342876">
              <a:lnSpc>
                <a:spcPct val="97000"/>
              </a:lnSpc>
              <a:buClr>
                <a:srgbClr val="999999"/>
              </a:buClr>
              <a:buSzPts val="2635"/>
              <a:buFont typeface="Arial" panose="020B0604020202020204" pitchFamily="34" charset="0"/>
              <a:buChar char="•"/>
            </a:pPr>
            <a:r>
              <a:rPr lang="en-US" sz="2399" dirty="0">
                <a:latin typeface="Roboto" panose="02000000000000000000" pitchFamily="2" charset="0"/>
                <a:ea typeface="Roboto" panose="02000000000000000000" pitchFamily="2" charset="0"/>
                <a:cs typeface="Arial" panose="020B0604020202020204" pitchFamily="34" charset="0"/>
                <a:sym typeface="Calibri"/>
              </a:rPr>
              <a:t>Sub-Pillar </a:t>
            </a:r>
            <a:r>
              <a:rPr lang="en-US" sz="2399" dirty="0" err="1">
                <a:latin typeface="Roboto" panose="02000000000000000000" pitchFamily="2" charset="0"/>
                <a:ea typeface="Roboto" panose="02000000000000000000" pitchFamily="2" charset="0"/>
                <a:cs typeface="Arial" panose="020B0604020202020204" pitchFamily="34" charset="0"/>
                <a:sym typeface="Calibri"/>
              </a:rPr>
              <a:t>PiN</a:t>
            </a:r>
            <a:r>
              <a:rPr lang="en-US" sz="2399" dirty="0">
                <a:latin typeface="Roboto" panose="02000000000000000000" pitchFamily="2" charset="0"/>
                <a:ea typeface="Roboto" panose="02000000000000000000" pitchFamily="2" charset="0"/>
                <a:cs typeface="Arial" panose="020B0604020202020204" pitchFamily="34" charset="0"/>
                <a:sym typeface="Calibri"/>
              </a:rPr>
              <a:t> is not recommended / endorsed due to the interrelated nature of the sub-pillars</a:t>
            </a:r>
            <a:endParaRPr sz="2200" dirty="0">
              <a:latin typeface="Roboto" panose="02000000000000000000" pitchFamily="2" charset="0"/>
              <a:ea typeface="Roboto" panose="02000000000000000000" pitchFamily="2" charset="0"/>
              <a:cs typeface="Arial" panose="020B0604020202020204" pitchFamily="34" charset="0"/>
            </a:endParaRPr>
          </a:p>
        </p:txBody>
      </p:sp>
      <p:sp>
        <p:nvSpPr>
          <p:cNvPr id="10" name="Rectangle 9">
            <a:extLst>
              <a:ext uri="{FF2B5EF4-FFF2-40B4-BE49-F238E27FC236}">
                <a16:creationId xmlns:a16="http://schemas.microsoft.com/office/drawing/2014/main" id="{50581A3A-41E7-49BD-970F-8D40BACFE7E9}"/>
              </a:ext>
            </a:extLst>
          </p:cNvPr>
          <p:cNvSpPr/>
          <p:nvPr/>
        </p:nvSpPr>
        <p:spPr>
          <a:xfrm>
            <a:off x="374980" y="1384458"/>
            <a:ext cx="6741050" cy="472171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Audio 4">
            <a:hlinkClick r:id="" action="ppaction://media"/>
            <a:extLst>
              <a:ext uri="{FF2B5EF4-FFF2-40B4-BE49-F238E27FC236}">
                <a16:creationId xmlns:a16="http://schemas.microsoft.com/office/drawing/2014/main" id="{2D1AAAED-A96D-4167-AD43-414FDF1735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43196" y="6109436"/>
            <a:ext cx="552786" cy="552786"/>
          </a:xfrm>
          <a:prstGeom prst="rect">
            <a:avLst/>
          </a:prstGeom>
        </p:spPr>
      </p:pic>
      <p:pic>
        <p:nvPicPr>
          <p:cNvPr id="12" name="Picture 11">
            <a:extLst>
              <a:ext uri="{FF2B5EF4-FFF2-40B4-BE49-F238E27FC236}">
                <a16:creationId xmlns:a16="http://schemas.microsoft.com/office/drawing/2014/main" id="{5A1ACF2E-053E-40E6-873A-C765B665DAD6}"/>
              </a:ext>
            </a:extLst>
          </p:cNvPr>
          <p:cNvPicPr>
            <a:picLocks noChangeAspect="1"/>
          </p:cNvPicPr>
          <p:nvPr/>
        </p:nvPicPr>
        <p:blipFill>
          <a:blip r:embed="rId11"/>
          <a:stretch>
            <a:fillRect/>
          </a:stretch>
        </p:blipFill>
        <p:spPr>
          <a:xfrm>
            <a:off x="4805362" y="1757362"/>
            <a:ext cx="2581275" cy="3343275"/>
          </a:xfrm>
          <a:prstGeom prst="rect">
            <a:avLst/>
          </a:prstGeom>
        </p:spPr>
      </p:pic>
    </p:spTree>
    <p:extLst>
      <p:ext uri="{BB962C8B-B14F-4D97-AF65-F5344CB8AC3E}">
        <p14:creationId xmlns:p14="http://schemas.microsoft.com/office/powerpoint/2010/main" val="258701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9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F905F-0F9C-4984-A4FB-C47999F4F485}"/>
              </a:ext>
            </a:extLst>
          </p:cNvPr>
          <p:cNvSpPr txBox="1">
            <a:spLocks/>
          </p:cNvSpPr>
          <p:nvPr/>
        </p:nvSpPr>
        <p:spPr>
          <a:xfrm>
            <a:off x="460100" y="337400"/>
            <a:ext cx="7057538" cy="816196"/>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Jiaf &gt; </a:t>
            </a:r>
            <a:r>
              <a:rPr lang="en-US" sz="2736" b="1" cap="all">
                <a:latin typeface="Roboto Slab" pitchFamily="2" charset="0"/>
                <a:ea typeface="Roboto Slab" pitchFamily="2" charset="0"/>
              </a:rPr>
              <a:t>The approach &gt; </a:t>
            </a:r>
            <a:r>
              <a:rPr lang="en-US" sz="2736" b="1" cap="all">
                <a:latin typeface="Roboto Slab" pitchFamily="2" charset="0"/>
                <a:ea typeface="Roboto Slab" pitchFamily="2" charset="0"/>
                <a:cs typeface="+mn-cs"/>
              </a:rPr>
              <a:t>The methodology &gt; the framework </a:t>
            </a:r>
          </a:p>
        </p:txBody>
      </p:sp>
      <p:sp>
        <p:nvSpPr>
          <p:cNvPr id="3" name="object 5">
            <a:extLst>
              <a:ext uri="{FF2B5EF4-FFF2-40B4-BE49-F238E27FC236}">
                <a16:creationId xmlns:a16="http://schemas.microsoft.com/office/drawing/2014/main" id="{A684752B-D933-4C7D-BE9E-839158A4336B}"/>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sp>
        <p:nvSpPr>
          <p:cNvPr id="4" name="Freeform: Shape 3">
            <a:extLst>
              <a:ext uri="{FF2B5EF4-FFF2-40B4-BE49-F238E27FC236}">
                <a16:creationId xmlns:a16="http://schemas.microsoft.com/office/drawing/2014/main" id="{312BB7B1-620D-41D2-9B3A-A285EAF4E69E}"/>
              </a:ext>
            </a:extLst>
          </p:cNvPr>
          <p:cNvSpPr/>
          <p:nvPr/>
        </p:nvSpPr>
        <p:spPr>
          <a:xfrm>
            <a:off x="911543" y="2778735"/>
            <a:ext cx="3550198" cy="3550198"/>
          </a:xfrm>
          <a:custGeom>
            <a:avLst/>
            <a:gdLst>
              <a:gd name="connsiteX0" fmla="*/ 1775169 w 3550338"/>
              <a:gd name="connsiteY0" fmla="*/ 0 h 3550338"/>
              <a:gd name="connsiteX1" fmla="*/ 3312510 w 3550338"/>
              <a:gd name="connsiteY1" fmla="*/ 887584 h 3550338"/>
              <a:gd name="connsiteX2" fmla="*/ 3312510 w 3550338"/>
              <a:gd name="connsiteY2" fmla="*/ 2662753 h 3550338"/>
              <a:gd name="connsiteX3" fmla="*/ 1775169 w 3550338"/>
              <a:gd name="connsiteY3" fmla="*/ 1775169 h 3550338"/>
              <a:gd name="connsiteX4" fmla="*/ 1775169 w 3550338"/>
              <a:gd name="connsiteY4" fmla="*/ 0 h 355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0338" h="3550338">
                <a:moveTo>
                  <a:pt x="1775169" y="0"/>
                </a:moveTo>
                <a:cubicBezTo>
                  <a:pt x="2409376" y="0"/>
                  <a:pt x="2995407" y="338345"/>
                  <a:pt x="3312510" y="887584"/>
                </a:cubicBezTo>
                <a:cubicBezTo>
                  <a:pt x="3629613" y="1436823"/>
                  <a:pt x="3629613" y="2113514"/>
                  <a:pt x="3312510" y="2662753"/>
                </a:cubicBezTo>
                <a:lnTo>
                  <a:pt x="1775169" y="1775169"/>
                </a:lnTo>
                <a:lnTo>
                  <a:pt x="1775169" y="0"/>
                </a:lnTo>
                <a:close/>
              </a:path>
            </a:pathLst>
          </a:cu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88818" tIns="770084" rIns="429011" bIns="1759067" numCol="1" spcCol="1270" anchor="ctr" anchorCtr="0">
            <a:noAutofit/>
          </a:bodyPr>
          <a:lstStyle/>
          <a:p>
            <a:pPr algn="ctr" defTabSz="622255">
              <a:lnSpc>
                <a:spcPct val="90000"/>
              </a:lnSpc>
              <a:spcBef>
                <a:spcPct val="0"/>
              </a:spcBef>
              <a:spcAft>
                <a:spcPct val="35000"/>
              </a:spcAft>
            </a:pPr>
            <a:endParaRPr lang="de-CH" sz="1400" b="1">
              <a:latin typeface="Lato" panose="020F0502020204030203" pitchFamily="34" charset="0"/>
              <a:ea typeface="Lato" panose="020F0502020204030203" pitchFamily="34" charset="0"/>
              <a:cs typeface="Lato" panose="020F0502020204030203" pitchFamily="34" charset="0"/>
            </a:endParaRPr>
          </a:p>
          <a:p>
            <a:pPr algn="ctr" defTabSz="622255">
              <a:lnSpc>
                <a:spcPct val="90000"/>
              </a:lnSpc>
              <a:spcBef>
                <a:spcPct val="0"/>
              </a:spcBef>
              <a:spcAft>
                <a:spcPct val="35000"/>
              </a:spcAft>
            </a:pPr>
            <a:r>
              <a:rPr lang="de-CH" sz="1400" b="1">
                <a:latin typeface="Lato" panose="020F0502020204030203" pitchFamily="34" charset="0"/>
                <a:ea typeface="Lato" panose="020F0502020204030203" pitchFamily="34" charset="0"/>
                <a:cs typeface="Lato" panose="020F0502020204030203" pitchFamily="34" charset="0"/>
              </a:rPr>
              <a:t>             COPING</a:t>
            </a:r>
            <a:r>
              <a:rPr lang="de-CH" sz="1400">
                <a:latin typeface="Lato" panose="020F0502020204030203" pitchFamily="34" charset="0"/>
                <a:ea typeface="Lato" panose="020F0502020204030203" pitchFamily="34" charset="0"/>
                <a:cs typeface="Lato" panose="020F0502020204030203" pitchFamily="34" charset="0"/>
              </a:rPr>
              <a:t>    </a:t>
            </a:r>
            <a:r>
              <a:rPr lang="de-CH" sz="1400" b="1">
                <a:latin typeface="Lato" panose="020F0502020204030203" pitchFamily="34" charset="0"/>
                <a:ea typeface="Lato" panose="020F0502020204030203" pitchFamily="34" charset="0"/>
                <a:cs typeface="Lato" panose="020F0502020204030203" pitchFamily="34" charset="0"/>
              </a:rPr>
              <a:t>MECHANISMS</a:t>
            </a:r>
            <a:r>
              <a:rPr lang="de-CH" sz="1400">
                <a:latin typeface="Lato" panose="020F0502020204030203" pitchFamily="34" charset="0"/>
                <a:ea typeface="Lato" panose="020F0502020204030203" pitchFamily="34" charset="0"/>
                <a:cs typeface="Lato" panose="020F0502020204030203" pitchFamily="34" charset="0"/>
              </a:rPr>
              <a:t> </a:t>
            </a:r>
            <a:endParaRPr lang="en-US" sz="1400">
              <a:latin typeface="Lato" panose="020F0502020204030203" pitchFamily="34" charset="0"/>
              <a:ea typeface="Lato" panose="020F0502020204030203" pitchFamily="34" charset="0"/>
              <a:cs typeface="Lato" panose="020F0502020204030203" pitchFamily="34" charset="0"/>
            </a:endParaRPr>
          </a:p>
        </p:txBody>
      </p:sp>
      <p:sp>
        <p:nvSpPr>
          <p:cNvPr id="5" name="Freeform: Shape 4">
            <a:extLst>
              <a:ext uri="{FF2B5EF4-FFF2-40B4-BE49-F238E27FC236}">
                <a16:creationId xmlns:a16="http://schemas.microsoft.com/office/drawing/2014/main" id="{1490F582-DD10-47C1-A434-623EA00B5B95}"/>
              </a:ext>
            </a:extLst>
          </p:cNvPr>
          <p:cNvSpPr/>
          <p:nvPr/>
        </p:nvSpPr>
        <p:spPr>
          <a:xfrm>
            <a:off x="838426" y="2905528"/>
            <a:ext cx="3550198" cy="3550198"/>
          </a:xfrm>
          <a:custGeom>
            <a:avLst/>
            <a:gdLst>
              <a:gd name="connsiteX0" fmla="*/ 3312510 w 3550338"/>
              <a:gd name="connsiteY0" fmla="*/ 2662754 h 3550338"/>
              <a:gd name="connsiteX1" fmla="*/ 1775169 w 3550338"/>
              <a:gd name="connsiteY1" fmla="*/ 3550339 h 3550338"/>
              <a:gd name="connsiteX2" fmla="*/ 237828 w 3550338"/>
              <a:gd name="connsiteY2" fmla="*/ 2662755 h 3550338"/>
              <a:gd name="connsiteX3" fmla="*/ 1775169 w 3550338"/>
              <a:gd name="connsiteY3" fmla="*/ 1775169 h 3550338"/>
              <a:gd name="connsiteX4" fmla="*/ 3312510 w 3550338"/>
              <a:gd name="connsiteY4" fmla="*/ 2662754 h 355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0338" h="3550338">
                <a:moveTo>
                  <a:pt x="3312510" y="2662754"/>
                </a:moveTo>
                <a:cubicBezTo>
                  <a:pt x="2995407" y="3211993"/>
                  <a:pt x="2409375" y="3550339"/>
                  <a:pt x="1775169" y="3550339"/>
                </a:cubicBezTo>
                <a:cubicBezTo>
                  <a:pt x="1140962" y="3550339"/>
                  <a:pt x="554931" y="3211994"/>
                  <a:pt x="237828" y="2662755"/>
                </a:cubicBezTo>
                <a:lnTo>
                  <a:pt x="1775169" y="1775169"/>
                </a:lnTo>
                <a:lnTo>
                  <a:pt x="3312510" y="2662754"/>
                </a:lnTo>
                <a:close/>
              </a:path>
            </a:pathLst>
          </a:cu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3065" tIns="2321182" rIns="820801" bIns="334762" numCol="1" spcCol="1270" anchor="ctr" anchorCtr="0">
            <a:noAutofit/>
          </a:bodyPr>
          <a:lstStyle/>
          <a:p>
            <a:pPr algn="ctr" defTabSz="622255">
              <a:lnSpc>
                <a:spcPct val="90000"/>
              </a:lnSpc>
              <a:spcBef>
                <a:spcPct val="0"/>
              </a:spcBef>
              <a:spcAft>
                <a:spcPct val="35000"/>
              </a:spcAft>
            </a:pPr>
            <a:r>
              <a:rPr lang="de-CH" sz="1400" b="1">
                <a:latin typeface="Lato" panose="020F0502020204030203" pitchFamily="34" charset="0"/>
                <a:ea typeface="Lato" panose="020F0502020204030203" pitchFamily="34" charset="0"/>
                <a:cs typeface="Lato" panose="020F0502020204030203" pitchFamily="34" charset="0"/>
              </a:rPr>
              <a:t>PHYSICAL &amp; MENTAL WELLBEING</a:t>
            </a:r>
          </a:p>
          <a:p>
            <a:pPr algn="ctr" defTabSz="622255">
              <a:lnSpc>
                <a:spcPct val="90000"/>
              </a:lnSpc>
              <a:spcBef>
                <a:spcPct val="0"/>
              </a:spcBef>
              <a:spcAft>
                <a:spcPct val="35000"/>
              </a:spcAft>
            </a:pPr>
            <a:endParaRPr lang="en-US" sz="1400" b="1">
              <a:latin typeface="Lato" panose="020F0502020204030203" pitchFamily="34" charset="0"/>
              <a:ea typeface="Lato" panose="020F0502020204030203" pitchFamily="34" charset="0"/>
              <a:cs typeface="Lato" panose="020F0502020204030203" pitchFamily="34" charset="0"/>
            </a:endParaRPr>
          </a:p>
        </p:txBody>
      </p:sp>
      <p:sp>
        <p:nvSpPr>
          <p:cNvPr id="6" name="Freeform: Shape 5">
            <a:extLst>
              <a:ext uri="{FF2B5EF4-FFF2-40B4-BE49-F238E27FC236}">
                <a16:creationId xmlns:a16="http://schemas.microsoft.com/office/drawing/2014/main" id="{32E4AAA4-2003-4102-950B-89D1D3C9AE71}"/>
              </a:ext>
            </a:extLst>
          </p:cNvPr>
          <p:cNvSpPr/>
          <p:nvPr/>
        </p:nvSpPr>
        <p:spPr>
          <a:xfrm>
            <a:off x="765309" y="2778735"/>
            <a:ext cx="3550198" cy="3550198"/>
          </a:xfrm>
          <a:custGeom>
            <a:avLst/>
            <a:gdLst>
              <a:gd name="connsiteX0" fmla="*/ 237828 w 3550338"/>
              <a:gd name="connsiteY0" fmla="*/ 2662754 h 3550338"/>
              <a:gd name="connsiteX1" fmla="*/ 237828 w 3550338"/>
              <a:gd name="connsiteY1" fmla="*/ 887585 h 3550338"/>
              <a:gd name="connsiteX2" fmla="*/ 1775169 w 3550338"/>
              <a:gd name="connsiteY2" fmla="*/ 0 h 3550338"/>
              <a:gd name="connsiteX3" fmla="*/ 1775169 w 3550338"/>
              <a:gd name="connsiteY3" fmla="*/ 1775169 h 3550338"/>
              <a:gd name="connsiteX4" fmla="*/ 237828 w 3550338"/>
              <a:gd name="connsiteY4" fmla="*/ 2662754 h 355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0338" h="3550338">
                <a:moveTo>
                  <a:pt x="237828" y="2662754"/>
                </a:moveTo>
                <a:cubicBezTo>
                  <a:pt x="-79275" y="2113515"/>
                  <a:pt x="-79275" y="1436824"/>
                  <a:pt x="237828" y="887585"/>
                </a:cubicBezTo>
                <a:cubicBezTo>
                  <a:pt x="554931" y="338346"/>
                  <a:pt x="1140963" y="0"/>
                  <a:pt x="1775169" y="0"/>
                </a:cubicBezTo>
                <a:lnTo>
                  <a:pt x="1775169" y="1775169"/>
                </a:lnTo>
                <a:lnTo>
                  <a:pt x="237828" y="2662754"/>
                </a:lnTo>
                <a:close/>
              </a:path>
            </a:pathLst>
          </a:cu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9010" tIns="770084" rIns="1888819" bIns="1759067" numCol="1" spcCol="1270" anchor="ctr" anchorCtr="0">
            <a:noAutofit/>
          </a:bodyPr>
          <a:lstStyle/>
          <a:p>
            <a:pPr algn="ctr" defTabSz="622255">
              <a:lnSpc>
                <a:spcPct val="90000"/>
              </a:lnSpc>
              <a:spcBef>
                <a:spcPct val="0"/>
              </a:spcBef>
              <a:spcAft>
                <a:spcPct val="35000"/>
              </a:spcAft>
            </a:pPr>
            <a:endParaRPr lang="de-CH" sz="1400" b="1">
              <a:latin typeface="Lato" panose="020F0502020204030203" pitchFamily="34" charset="0"/>
              <a:ea typeface="Lato" panose="020F0502020204030203" pitchFamily="34" charset="0"/>
              <a:cs typeface="Lato" panose="020F0502020204030203" pitchFamily="34" charset="0"/>
            </a:endParaRPr>
          </a:p>
          <a:p>
            <a:pPr algn="ctr" defTabSz="622255">
              <a:lnSpc>
                <a:spcPct val="90000"/>
              </a:lnSpc>
              <a:spcBef>
                <a:spcPct val="0"/>
              </a:spcBef>
              <a:spcAft>
                <a:spcPct val="35000"/>
              </a:spcAft>
            </a:pPr>
            <a:endParaRPr lang="de-CH" sz="1400" b="1">
              <a:latin typeface="Lato" panose="020F0502020204030203" pitchFamily="34" charset="0"/>
              <a:ea typeface="Lato" panose="020F0502020204030203" pitchFamily="34" charset="0"/>
              <a:cs typeface="Lato" panose="020F0502020204030203" pitchFamily="34" charset="0"/>
            </a:endParaRPr>
          </a:p>
          <a:p>
            <a:pPr algn="ctr" defTabSz="622255">
              <a:lnSpc>
                <a:spcPct val="90000"/>
              </a:lnSpc>
              <a:spcBef>
                <a:spcPct val="0"/>
              </a:spcBef>
              <a:spcAft>
                <a:spcPct val="35000"/>
              </a:spcAft>
            </a:pPr>
            <a:endParaRPr lang="de-CH" sz="1400" b="1">
              <a:latin typeface="Lato" panose="020F0502020204030203" pitchFamily="34" charset="0"/>
              <a:ea typeface="Lato" panose="020F0502020204030203" pitchFamily="34" charset="0"/>
              <a:cs typeface="Lato" panose="020F0502020204030203" pitchFamily="34" charset="0"/>
            </a:endParaRPr>
          </a:p>
          <a:p>
            <a:pPr algn="ctr" defTabSz="622255">
              <a:lnSpc>
                <a:spcPct val="90000"/>
              </a:lnSpc>
              <a:spcBef>
                <a:spcPct val="0"/>
              </a:spcBef>
              <a:spcAft>
                <a:spcPct val="35000"/>
              </a:spcAft>
            </a:pPr>
            <a:r>
              <a:rPr lang="de-CH" sz="1400" b="1">
                <a:latin typeface="Lato" panose="020F0502020204030203" pitchFamily="34" charset="0"/>
                <a:ea typeface="Lato" panose="020F0502020204030203" pitchFamily="34" charset="0"/>
                <a:cs typeface="Lato" panose="020F0502020204030203" pitchFamily="34" charset="0"/>
              </a:rPr>
              <a:t>LIVING STANDARDS</a:t>
            </a:r>
          </a:p>
          <a:p>
            <a:pPr algn="ctr" defTabSz="622255">
              <a:lnSpc>
                <a:spcPct val="90000"/>
              </a:lnSpc>
              <a:spcBef>
                <a:spcPct val="0"/>
              </a:spcBef>
              <a:spcAft>
                <a:spcPct val="35000"/>
              </a:spcAft>
            </a:pPr>
            <a:endParaRPr lang="de-CH" sz="1400" b="1">
              <a:latin typeface="Lato" panose="020F0502020204030203" pitchFamily="34" charset="0"/>
              <a:ea typeface="Lato" panose="020F0502020204030203" pitchFamily="34" charset="0"/>
              <a:cs typeface="Lato" panose="020F0502020204030203" pitchFamily="34" charset="0"/>
            </a:endParaRPr>
          </a:p>
          <a:p>
            <a:pPr algn="ctr" defTabSz="622255">
              <a:lnSpc>
                <a:spcPct val="90000"/>
              </a:lnSpc>
              <a:spcBef>
                <a:spcPct val="0"/>
              </a:spcBef>
              <a:spcAft>
                <a:spcPct val="35000"/>
              </a:spcAft>
            </a:pPr>
            <a:endParaRPr lang="en-US" sz="1400" b="1">
              <a:latin typeface="Lato" panose="020F0502020204030203" pitchFamily="34" charset="0"/>
              <a:ea typeface="Lato" panose="020F0502020204030203" pitchFamily="34" charset="0"/>
              <a:cs typeface="Lato" panose="020F0502020204030203" pitchFamily="34" charset="0"/>
            </a:endParaRPr>
          </a:p>
        </p:txBody>
      </p:sp>
      <p:sp>
        <p:nvSpPr>
          <p:cNvPr id="7" name="Rectangle 6">
            <a:extLst>
              <a:ext uri="{FF2B5EF4-FFF2-40B4-BE49-F238E27FC236}">
                <a16:creationId xmlns:a16="http://schemas.microsoft.com/office/drawing/2014/main" id="{338F8769-748C-4A0F-925C-FEA4AF2270B1}"/>
              </a:ext>
            </a:extLst>
          </p:cNvPr>
          <p:cNvSpPr/>
          <p:nvPr/>
        </p:nvSpPr>
        <p:spPr>
          <a:xfrm>
            <a:off x="4731236" y="1603728"/>
            <a:ext cx="7540890" cy="5014834"/>
          </a:xfrm>
          <a:prstGeom prst="rect">
            <a:avLst/>
          </a:prstGeom>
        </p:spPr>
        <p:txBody>
          <a:bodyPr wrap="square">
            <a:spAutoFit/>
          </a:bodyPr>
          <a:lstStyle/>
          <a:p>
            <a:pPr marL="285730" indent="-285730">
              <a:spcAft>
                <a:spcPts val="600"/>
              </a:spcAft>
              <a:buFont typeface="Arial" panose="020B0604020202020204" pitchFamily="34" charset="0"/>
              <a:buChar char="•"/>
            </a:pPr>
            <a:r>
              <a:rPr lang="en-US" sz="1999" dirty="0">
                <a:latin typeface="Arial" panose="020B0604020202020204" pitchFamily="34" charset="0"/>
                <a:cs typeface="Arial" panose="020B0604020202020204" pitchFamily="34" charset="0"/>
              </a:rPr>
              <a:t>The Humanitarian Conditions </a:t>
            </a:r>
            <a:r>
              <a:rPr lang="en-US" sz="1999" dirty="0" err="1">
                <a:latin typeface="Arial" panose="020B0604020202020204" pitchFamily="34" charset="0"/>
                <a:cs typeface="Arial" panose="020B0604020202020204" pitchFamily="34" charset="0"/>
              </a:rPr>
              <a:t>subpillars</a:t>
            </a:r>
            <a:r>
              <a:rPr lang="en-US" sz="1999" dirty="0">
                <a:latin typeface="Arial" panose="020B0604020202020204" pitchFamily="34" charset="0"/>
                <a:cs typeface="Arial" panose="020B0604020202020204" pitchFamily="34" charset="0"/>
              </a:rPr>
              <a:t> are all interrelated.</a:t>
            </a:r>
          </a:p>
          <a:p>
            <a:pPr marL="285730" indent="-285730">
              <a:spcAft>
                <a:spcPts val="600"/>
              </a:spcAft>
              <a:buFont typeface="Arial" panose="020B0604020202020204" pitchFamily="34" charset="0"/>
              <a:buChar char="•"/>
            </a:pPr>
            <a:r>
              <a:rPr lang="en-US" sz="1999" dirty="0">
                <a:latin typeface="Arial" panose="020B0604020202020204" pitchFamily="34" charset="0"/>
                <a:cs typeface="Arial" panose="020B0604020202020204" pitchFamily="34" charset="0"/>
              </a:rPr>
              <a:t>The JIAF analysis is framed within an ‘analysis period’ for a given crisis, and for this analysis period, the unit of analysis is geographic areas and affected populations (sub-district, IDPs for example).</a:t>
            </a:r>
          </a:p>
          <a:p>
            <a:pPr marL="285730" indent="-285730">
              <a:spcAft>
                <a:spcPts val="600"/>
              </a:spcAft>
              <a:buFont typeface="Arial" panose="020B0604020202020204" pitchFamily="34" charset="0"/>
              <a:buChar char="•"/>
            </a:pPr>
            <a:r>
              <a:rPr lang="en-US" sz="1999" dirty="0">
                <a:latin typeface="Arial" panose="020B0604020202020204" pitchFamily="34" charset="0"/>
                <a:cs typeface="Arial" panose="020B0604020202020204" pitchFamily="34" charset="0"/>
              </a:rPr>
              <a:t>The Humanitarian Conditions </a:t>
            </a:r>
            <a:r>
              <a:rPr lang="en-US" sz="1999" dirty="0" err="1">
                <a:latin typeface="Arial" panose="020B0604020202020204" pitchFamily="34" charset="0"/>
                <a:cs typeface="Arial" panose="020B0604020202020204" pitchFamily="34" charset="0"/>
              </a:rPr>
              <a:t>Subpillars</a:t>
            </a:r>
            <a:r>
              <a:rPr lang="en-US" sz="1999" dirty="0">
                <a:latin typeface="Arial" panose="020B0604020202020204" pitchFamily="34" charset="0"/>
                <a:cs typeface="Arial" panose="020B0604020202020204" pitchFamily="34" charset="0"/>
              </a:rPr>
              <a:t> can (but not always) be seen as  a cycle, following a shock and its impact:</a:t>
            </a:r>
          </a:p>
          <a:p>
            <a:pPr marL="742897" lvl="1" indent="-285730">
              <a:spcAft>
                <a:spcPts val="600"/>
              </a:spcAft>
              <a:buFont typeface="Arial" panose="020B0604020202020204" pitchFamily="34" charset="0"/>
              <a:buChar char="•"/>
            </a:pPr>
            <a:r>
              <a:rPr lang="en-US" sz="1999" dirty="0">
                <a:latin typeface="Arial" panose="020B0604020202020204" pitchFamily="34" charset="0"/>
                <a:cs typeface="Arial" panose="020B0604020202020204" pitchFamily="34" charset="0"/>
              </a:rPr>
              <a:t>From having no problems, to having some issues with addressing basic needs,  to engaging in increasingly  negative coping strategies, ultimately leading to negative effects on their wellbeing. </a:t>
            </a:r>
          </a:p>
          <a:p>
            <a:pPr marL="285730" indent="-285730">
              <a:buFont typeface="Arial" panose="020B0604020202020204" pitchFamily="34" charset="0"/>
              <a:buChar char="•"/>
            </a:pPr>
            <a:r>
              <a:rPr lang="en-US" sz="1999" dirty="0">
                <a:latin typeface="Arial" panose="020B0604020202020204" pitchFamily="34" charset="0"/>
                <a:cs typeface="Arial" panose="020B0604020202020204" pitchFamily="34" charset="0"/>
              </a:rPr>
              <a:t>Feedback loops within one pillar, or between two can also be present – the progression is not always circular as described and many processes can be occurring simultaneously.</a:t>
            </a:r>
            <a:br>
              <a:rPr lang="en-US" sz="1999" dirty="0">
                <a:latin typeface="Arial" panose="020B0604020202020204" pitchFamily="34" charset="0"/>
                <a:cs typeface="Arial" panose="020B0604020202020204" pitchFamily="34" charset="0"/>
              </a:rPr>
            </a:br>
            <a:endParaRPr lang="en-US" sz="1999" dirty="0">
              <a:latin typeface="Arial" panose="020B0604020202020204" pitchFamily="34" charset="0"/>
              <a:cs typeface="Arial" panose="020B0604020202020204" pitchFamily="34" charset="0"/>
            </a:endParaRPr>
          </a:p>
        </p:txBody>
      </p:sp>
      <p:sp>
        <p:nvSpPr>
          <p:cNvPr id="8" name="Arrow: Circular 7">
            <a:extLst>
              <a:ext uri="{FF2B5EF4-FFF2-40B4-BE49-F238E27FC236}">
                <a16:creationId xmlns:a16="http://schemas.microsoft.com/office/drawing/2014/main" id="{75F06662-0967-411A-AA1D-93D4DF955C77}"/>
              </a:ext>
            </a:extLst>
          </p:cNvPr>
          <p:cNvSpPr/>
          <p:nvPr/>
        </p:nvSpPr>
        <p:spPr>
          <a:xfrm rot="16849695">
            <a:off x="316286" y="2475137"/>
            <a:ext cx="4111243" cy="4463824"/>
          </a:xfrm>
          <a:prstGeom prst="circularArrow">
            <a:avLst>
              <a:gd name="adj1" fmla="val 5085"/>
              <a:gd name="adj2" fmla="val 327528"/>
              <a:gd name="adj3" fmla="val 1472472"/>
              <a:gd name="adj4" fmla="val 19799132"/>
              <a:gd name="adj5" fmla="val 5932"/>
            </a:avLst>
          </a:prstGeom>
          <a:solidFill>
            <a:schemeClr val="accent4"/>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a:p>
        </p:txBody>
      </p:sp>
      <p:sp>
        <p:nvSpPr>
          <p:cNvPr id="9" name="Arrow: Circular 8">
            <a:extLst>
              <a:ext uri="{FF2B5EF4-FFF2-40B4-BE49-F238E27FC236}">
                <a16:creationId xmlns:a16="http://schemas.microsoft.com/office/drawing/2014/main" id="{954B6DA4-8186-4019-B518-9D8A48453072}"/>
              </a:ext>
            </a:extLst>
          </p:cNvPr>
          <p:cNvSpPr/>
          <p:nvPr/>
        </p:nvSpPr>
        <p:spPr>
          <a:xfrm rot="2081605">
            <a:off x="590079" y="2375658"/>
            <a:ext cx="4111243" cy="3989746"/>
          </a:xfrm>
          <a:prstGeom prst="circularArrow">
            <a:avLst>
              <a:gd name="adj1" fmla="val 5085"/>
              <a:gd name="adj2" fmla="val 327528"/>
              <a:gd name="adj3" fmla="val 1472472"/>
              <a:gd name="adj4" fmla="val 19799132"/>
              <a:gd name="adj5" fmla="val 5932"/>
            </a:avLst>
          </a:prstGeom>
          <a:solidFill>
            <a:schemeClr val="accent4"/>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54708CD8-CD92-49FC-8DA4-E189A0E6C0A4}"/>
              </a:ext>
            </a:extLst>
          </p:cNvPr>
          <p:cNvSpPr txBox="1"/>
          <p:nvPr/>
        </p:nvSpPr>
        <p:spPr>
          <a:xfrm>
            <a:off x="1173116" y="3501742"/>
            <a:ext cx="484428" cy="523220"/>
          </a:xfrm>
          <a:prstGeom prst="rect">
            <a:avLst/>
          </a:prstGeom>
          <a:noFill/>
        </p:spPr>
        <p:txBody>
          <a:bodyPr wrap="none" rtlCol="0">
            <a:spAutoFit/>
          </a:bodyPr>
          <a:lstStyle/>
          <a:p>
            <a:r>
              <a:rPr lang="en-GB" sz="2800" b="1">
                <a:solidFill>
                  <a:schemeClr val="bg1"/>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6E28FA43-26B7-447A-BA8C-D23F168759FD}"/>
              </a:ext>
            </a:extLst>
          </p:cNvPr>
          <p:cNvSpPr txBox="1"/>
          <p:nvPr/>
        </p:nvSpPr>
        <p:spPr>
          <a:xfrm>
            <a:off x="3760200" y="3618350"/>
            <a:ext cx="484428" cy="523220"/>
          </a:xfrm>
          <a:prstGeom prst="rect">
            <a:avLst/>
          </a:prstGeom>
          <a:noFill/>
        </p:spPr>
        <p:txBody>
          <a:bodyPr wrap="none" rtlCol="0">
            <a:spAutoFit/>
          </a:bodyPr>
          <a:lstStyle/>
          <a:p>
            <a:r>
              <a:rPr lang="en-GB" sz="2800" b="1">
                <a:solidFill>
                  <a:schemeClr val="bg1"/>
                </a:solidFill>
                <a:latin typeface="Arial" panose="020B0604020202020204" pitchFamily="34" charset="0"/>
                <a:cs typeface="Arial" panose="020B0604020202020204" pitchFamily="34" charset="0"/>
              </a:rPr>
              <a:t>2.</a:t>
            </a:r>
          </a:p>
        </p:txBody>
      </p:sp>
      <p:sp>
        <p:nvSpPr>
          <p:cNvPr id="12" name="TextBox 11">
            <a:extLst>
              <a:ext uri="{FF2B5EF4-FFF2-40B4-BE49-F238E27FC236}">
                <a16:creationId xmlns:a16="http://schemas.microsoft.com/office/drawing/2014/main" id="{A717C7DF-8ABC-46BD-8E60-0E4F8245092D}"/>
              </a:ext>
            </a:extLst>
          </p:cNvPr>
          <p:cNvSpPr txBox="1"/>
          <p:nvPr/>
        </p:nvSpPr>
        <p:spPr>
          <a:xfrm>
            <a:off x="2371321" y="5854590"/>
            <a:ext cx="484428" cy="523220"/>
          </a:xfrm>
          <a:prstGeom prst="rect">
            <a:avLst/>
          </a:prstGeom>
          <a:noFill/>
        </p:spPr>
        <p:txBody>
          <a:bodyPr wrap="none" rtlCol="0">
            <a:spAutoFit/>
          </a:bodyPr>
          <a:lstStyle/>
          <a:p>
            <a:r>
              <a:rPr lang="en-GB" sz="2800" b="1">
                <a:solidFill>
                  <a:schemeClr val="bg1"/>
                </a:solidFill>
                <a:latin typeface="Arial" panose="020B0604020202020204" pitchFamily="34" charset="0"/>
                <a:cs typeface="Arial" panose="020B0604020202020204" pitchFamily="34" charset="0"/>
              </a:rPr>
              <a:t>3.</a:t>
            </a:r>
          </a:p>
        </p:txBody>
      </p:sp>
      <p:sp>
        <p:nvSpPr>
          <p:cNvPr id="13" name="Arrow: Circular 12">
            <a:extLst>
              <a:ext uri="{FF2B5EF4-FFF2-40B4-BE49-F238E27FC236}">
                <a16:creationId xmlns:a16="http://schemas.microsoft.com/office/drawing/2014/main" id="{162673C5-A083-4C47-9BC0-4626B439BF28}"/>
              </a:ext>
            </a:extLst>
          </p:cNvPr>
          <p:cNvSpPr/>
          <p:nvPr/>
        </p:nvSpPr>
        <p:spPr>
          <a:xfrm rot="9875320">
            <a:off x="721962" y="2750215"/>
            <a:ext cx="4111243" cy="3989746"/>
          </a:xfrm>
          <a:prstGeom prst="circularArrow">
            <a:avLst>
              <a:gd name="adj1" fmla="val 5085"/>
              <a:gd name="adj2" fmla="val 327528"/>
              <a:gd name="adj3" fmla="val 1472472"/>
              <a:gd name="adj4" fmla="val 19799132"/>
              <a:gd name="adj5" fmla="val 5932"/>
            </a:avLst>
          </a:prstGeom>
          <a:solidFill>
            <a:schemeClr val="accent4"/>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7BE1BB80-252A-4C9E-979A-AC08AF0872BF}"/>
              </a:ext>
            </a:extLst>
          </p:cNvPr>
          <p:cNvSpPr/>
          <p:nvPr/>
        </p:nvSpPr>
        <p:spPr>
          <a:xfrm>
            <a:off x="-22686" y="2712771"/>
            <a:ext cx="1462176" cy="461537"/>
          </a:xfrm>
          <a:prstGeom prst="rect">
            <a:avLst/>
          </a:prstGeom>
        </p:spPr>
        <p:txBody>
          <a:bodyPr wrap="square">
            <a:spAutoFit/>
          </a:bodyPr>
          <a:lstStyle/>
          <a:p>
            <a:r>
              <a:rPr lang="en-GB" sz="2399" b="1"/>
              <a:t>IMPACT</a:t>
            </a:r>
          </a:p>
        </p:txBody>
      </p:sp>
      <p:sp>
        <p:nvSpPr>
          <p:cNvPr id="15" name="Rectangle 14">
            <a:extLst>
              <a:ext uri="{FF2B5EF4-FFF2-40B4-BE49-F238E27FC236}">
                <a16:creationId xmlns:a16="http://schemas.microsoft.com/office/drawing/2014/main" id="{72439171-BFF1-42A7-A6D9-8C450BA1FAEF}"/>
              </a:ext>
            </a:extLst>
          </p:cNvPr>
          <p:cNvSpPr/>
          <p:nvPr/>
        </p:nvSpPr>
        <p:spPr>
          <a:xfrm>
            <a:off x="825896" y="1554076"/>
            <a:ext cx="1100646" cy="461537"/>
          </a:xfrm>
          <a:prstGeom prst="rect">
            <a:avLst/>
          </a:prstGeom>
          <a:solidFill>
            <a:schemeClr val="bg1">
              <a:alpha val="80000"/>
            </a:schemeClr>
          </a:solidFill>
        </p:spPr>
        <p:txBody>
          <a:bodyPr wrap="square">
            <a:spAutoFit/>
          </a:bodyPr>
          <a:lstStyle/>
          <a:p>
            <a:r>
              <a:rPr lang="en-GB" sz="2399" b="1"/>
              <a:t>SHOCK</a:t>
            </a:r>
          </a:p>
        </p:txBody>
      </p:sp>
      <p:sp>
        <p:nvSpPr>
          <p:cNvPr id="16" name="Arrow: Circular 15">
            <a:extLst>
              <a:ext uri="{FF2B5EF4-FFF2-40B4-BE49-F238E27FC236}">
                <a16:creationId xmlns:a16="http://schemas.microsoft.com/office/drawing/2014/main" id="{F100E8CC-C5C9-49C7-86D6-48D80215EDF7}"/>
              </a:ext>
            </a:extLst>
          </p:cNvPr>
          <p:cNvSpPr/>
          <p:nvPr/>
        </p:nvSpPr>
        <p:spPr>
          <a:xfrm rot="3288731" flipH="1">
            <a:off x="192494" y="1454903"/>
            <a:ext cx="4067839" cy="3958244"/>
          </a:xfrm>
          <a:prstGeom prst="circularArrow">
            <a:avLst>
              <a:gd name="adj1" fmla="val 5085"/>
              <a:gd name="adj2" fmla="val 327528"/>
              <a:gd name="adj3" fmla="val 1472472"/>
              <a:gd name="adj4" fmla="val 325187"/>
              <a:gd name="adj5" fmla="val 5932"/>
            </a:avLst>
          </a:prstGeom>
          <a:solidFill>
            <a:schemeClr val="accent4"/>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a:p>
        </p:txBody>
      </p:sp>
      <p:grpSp>
        <p:nvGrpSpPr>
          <p:cNvPr id="17" name="Group 16">
            <a:extLst>
              <a:ext uri="{FF2B5EF4-FFF2-40B4-BE49-F238E27FC236}">
                <a16:creationId xmlns:a16="http://schemas.microsoft.com/office/drawing/2014/main" id="{25358C1B-C534-4A29-9987-14C8D817117F}"/>
              </a:ext>
            </a:extLst>
          </p:cNvPr>
          <p:cNvGrpSpPr/>
          <p:nvPr/>
        </p:nvGrpSpPr>
        <p:grpSpPr>
          <a:xfrm>
            <a:off x="2183848" y="3065966"/>
            <a:ext cx="888157" cy="1205751"/>
            <a:chOff x="3308394" y="-617145"/>
            <a:chExt cx="5499033" cy="6757573"/>
          </a:xfrm>
          <a:noFill/>
        </p:grpSpPr>
        <p:sp>
          <p:nvSpPr>
            <p:cNvPr id="18" name="Arrow: Circular 17">
              <a:extLst>
                <a:ext uri="{FF2B5EF4-FFF2-40B4-BE49-F238E27FC236}">
                  <a16:creationId xmlns:a16="http://schemas.microsoft.com/office/drawing/2014/main" id="{54E1DEB4-FBC2-4D4F-B822-6788273B2457}"/>
                </a:ext>
              </a:extLst>
            </p:cNvPr>
            <p:cNvSpPr/>
            <p:nvPr/>
          </p:nvSpPr>
          <p:spPr>
            <a:xfrm>
              <a:off x="3308394" y="-617145"/>
              <a:ext cx="5422857" cy="5422856"/>
            </a:xfrm>
            <a:prstGeom prst="circularArrow">
              <a:avLst>
                <a:gd name="adj1" fmla="val 9476"/>
                <a:gd name="adj2" fmla="val 684342"/>
                <a:gd name="adj3" fmla="val 7853763"/>
                <a:gd name="adj4" fmla="val 2261895"/>
                <a:gd name="adj5" fmla="val 11055"/>
              </a:avLst>
            </a:prstGeom>
            <a:grpFill/>
            <a:ln w="28575">
              <a:solidFill>
                <a:srgbClr val="FFC000"/>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Arrow: Circular 18">
              <a:extLst>
                <a:ext uri="{FF2B5EF4-FFF2-40B4-BE49-F238E27FC236}">
                  <a16:creationId xmlns:a16="http://schemas.microsoft.com/office/drawing/2014/main" id="{C405F419-5BFF-4BD2-8B93-3A31C6FE5362}"/>
                </a:ext>
              </a:extLst>
            </p:cNvPr>
            <p:cNvSpPr/>
            <p:nvPr/>
          </p:nvSpPr>
          <p:spPr>
            <a:xfrm>
              <a:off x="3384571" y="717572"/>
              <a:ext cx="5422856" cy="5422856"/>
            </a:xfrm>
            <a:prstGeom prst="circularArrow">
              <a:avLst>
                <a:gd name="adj1" fmla="val 9476"/>
                <a:gd name="adj2" fmla="val 684342"/>
                <a:gd name="adj3" fmla="val 18653763"/>
                <a:gd name="adj4" fmla="val 13061895"/>
                <a:gd name="adj5" fmla="val 11055"/>
              </a:avLst>
            </a:prstGeom>
            <a:grpFill/>
            <a:ln w="28575">
              <a:solidFill>
                <a:srgbClr val="FFC000"/>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20" name="Group 19">
            <a:extLst>
              <a:ext uri="{FF2B5EF4-FFF2-40B4-BE49-F238E27FC236}">
                <a16:creationId xmlns:a16="http://schemas.microsoft.com/office/drawing/2014/main" id="{B3C81C60-17A1-44A0-B1F3-61D931172F8B}"/>
              </a:ext>
            </a:extLst>
          </p:cNvPr>
          <p:cNvGrpSpPr/>
          <p:nvPr/>
        </p:nvGrpSpPr>
        <p:grpSpPr>
          <a:xfrm rot="18981254">
            <a:off x="2719608" y="4310968"/>
            <a:ext cx="888157" cy="1205751"/>
            <a:chOff x="3308394" y="-617145"/>
            <a:chExt cx="5499033" cy="6757573"/>
          </a:xfrm>
          <a:noFill/>
        </p:grpSpPr>
        <p:sp>
          <p:nvSpPr>
            <p:cNvPr id="21" name="Arrow: Circular 20">
              <a:extLst>
                <a:ext uri="{FF2B5EF4-FFF2-40B4-BE49-F238E27FC236}">
                  <a16:creationId xmlns:a16="http://schemas.microsoft.com/office/drawing/2014/main" id="{51AB655E-6F25-41A5-8477-A644C819C0E6}"/>
                </a:ext>
              </a:extLst>
            </p:cNvPr>
            <p:cNvSpPr/>
            <p:nvPr/>
          </p:nvSpPr>
          <p:spPr>
            <a:xfrm>
              <a:off x="3308394" y="-617145"/>
              <a:ext cx="5422857" cy="5422856"/>
            </a:xfrm>
            <a:prstGeom prst="circularArrow">
              <a:avLst>
                <a:gd name="adj1" fmla="val 9476"/>
                <a:gd name="adj2" fmla="val 684342"/>
                <a:gd name="adj3" fmla="val 7853763"/>
                <a:gd name="adj4" fmla="val 2261895"/>
                <a:gd name="adj5" fmla="val 11055"/>
              </a:avLst>
            </a:prstGeom>
            <a:grpFill/>
            <a:ln w="28575">
              <a:solidFill>
                <a:srgbClr val="FFC000"/>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Arrow: Circular 21">
              <a:extLst>
                <a:ext uri="{FF2B5EF4-FFF2-40B4-BE49-F238E27FC236}">
                  <a16:creationId xmlns:a16="http://schemas.microsoft.com/office/drawing/2014/main" id="{0F2608F0-4506-4080-A74F-89E0183B1C80}"/>
                </a:ext>
              </a:extLst>
            </p:cNvPr>
            <p:cNvSpPr/>
            <p:nvPr/>
          </p:nvSpPr>
          <p:spPr>
            <a:xfrm>
              <a:off x="3384571" y="717572"/>
              <a:ext cx="5422856" cy="5422856"/>
            </a:xfrm>
            <a:prstGeom prst="circularArrow">
              <a:avLst>
                <a:gd name="adj1" fmla="val 9476"/>
                <a:gd name="adj2" fmla="val 684342"/>
                <a:gd name="adj3" fmla="val 18653763"/>
                <a:gd name="adj4" fmla="val 13061895"/>
                <a:gd name="adj5" fmla="val 11055"/>
              </a:avLst>
            </a:prstGeom>
            <a:grpFill/>
            <a:ln w="28575">
              <a:solidFill>
                <a:srgbClr val="FFC000"/>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23" name="Group 22">
            <a:extLst>
              <a:ext uri="{FF2B5EF4-FFF2-40B4-BE49-F238E27FC236}">
                <a16:creationId xmlns:a16="http://schemas.microsoft.com/office/drawing/2014/main" id="{B88D4CE3-0394-48A4-A169-3A72274C7EE7}"/>
              </a:ext>
            </a:extLst>
          </p:cNvPr>
          <p:cNvGrpSpPr/>
          <p:nvPr/>
        </p:nvGrpSpPr>
        <p:grpSpPr>
          <a:xfrm rot="14657530">
            <a:off x="1607894" y="4326010"/>
            <a:ext cx="888157" cy="1205751"/>
            <a:chOff x="3308394" y="-617145"/>
            <a:chExt cx="5499033" cy="6757573"/>
          </a:xfrm>
          <a:noFill/>
        </p:grpSpPr>
        <p:sp>
          <p:nvSpPr>
            <p:cNvPr id="24" name="Arrow: Circular 23">
              <a:extLst>
                <a:ext uri="{FF2B5EF4-FFF2-40B4-BE49-F238E27FC236}">
                  <a16:creationId xmlns:a16="http://schemas.microsoft.com/office/drawing/2014/main" id="{00EB8212-BCE2-4993-BBBC-ACCD4B245C77}"/>
                </a:ext>
              </a:extLst>
            </p:cNvPr>
            <p:cNvSpPr/>
            <p:nvPr/>
          </p:nvSpPr>
          <p:spPr>
            <a:xfrm>
              <a:off x="3308394" y="-617145"/>
              <a:ext cx="5422857" cy="5422856"/>
            </a:xfrm>
            <a:prstGeom prst="circularArrow">
              <a:avLst>
                <a:gd name="adj1" fmla="val 9476"/>
                <a:gd name="adj2" fmla="val 684342"/>
                <a:gd name="adj3" fmla="val 7853763"/>
                <a:gd name="adj4" fmla="val 2261895"/>
                <a:gd name="adj5" fmla="val 11055"/>
              </a:avLst>
            </a:prstGeom>
            <a:grpFill/>
            <a:ln w="28575">
              <a:solidFill>
                <a:srgbClr val="FFC000"/>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Arrow: Circular 24">
              <a:extLst>
                <a:ext uri="{FF2B5EF4-FFF2-40B4-BE49-F238E27FC236}">
                  <a16:creationId xmlns:a16="http://schemas.microsoft.com/office/drawing/2014/main" id="{278FFA13-0171-4A61-9824-3F07EEA620DF}"/>
                </a:ext>
              </a:extLst>
            </p:cNvPr>
            <p:cNvSpPr/>
            <p:nvPr/>
          </p:nvSpPr>
          <p:spPr>
            <a:xfrm>
              <a:off x="3384571" y="717572"/>
              <a:ext cx="5422856" cy="5422856"/>
            </a:xfrm>
            <a:prstGeom prst="circularArrow">
              <a:avLst>
                <a:gd name="adj1" fmla="val 9476"/>
                <a:gd name="adj2" fmla="val 684342"/>
                <a:gd name="adj3" fmla="val 18653763"/>
                <a:gd name="adj4" fmla="val 13061895"/>
                <a:gd name="adj5" fmla="val 11055"/>
              </a:avLst>
            </a:prstGeom>
            <a:grpFill/>
            <a:ln w="28575">
              <a:solidFill>
                <a:srgbClr val="FFC000"/>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26" name="Arrow: Circular 25">
            <a:extLst>
              <a:ext uri="{FF2B5EF4-FFF2-40B4-BE49-F238E27FC236}">
                <a16:creationId xmlns:a16="http://schemas.microsoft.com/office/drawing/2014/main" id="{33AEA8BA-AF1E-4C04-99F8-2E26AA7B3090}"/>
              </a:ext>
            </a:extLst>
          </p:cNvPr>
          <p:cNvSpPr/>
          <p:nvPr/>
        </p:nvSpPr>
        <p:spPr>
          <a:xfrm rot="20139805" flipH="1">
            <a:off x="-193067" y="470682"/>
            <a:ext cx="4067839" cy="4103839"/>
          </a:xfrm>
          <a:prstGeom prst="circularArrow">
            <a:avLst>
              <a:gd name="adj1" fmla="val 5085"/>
              <a:gd name="adj2" fmla="val 327528"/>
              <a:gd name="adj3" fmla="val 1472472"/>
              <a:gd name="adj4" fmla="val 115553"/>
              <a:gd name="adj5" fmla="val 5932"/>
            </a:avLst>
          </a:prstGeom>
          <a:solidFill>
            <a:schemeClr val="accent4"/>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pic>
        <p:nvPicPr>
          <p:cNvPr id="27" name="Audio 5">
            <a:hlinkClick r:id="" action="ppaction://media"/>
            <a:extLst>
              <a:ext uri="{FF2B5EF4-FFF2-40B4-BE49-F238E27FC236}">
                <a16:creationId xmlns:a16="http://schemas.microsoft.com/office/drawing/2014/main" id="{4548BC8A-3D38-4E58-B503-803CFD0578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3196" y="6109436"/>
            <a:ext cx="552786" cy="552786"/>
          </a:xfrm>
          <a:prstGeom prst="rect">
            <a:avLst/>
          </a:prstGeom>
        </p:spPr>
      </p:pic>
    </p:spTree>
    <p:extLst>
      <p:ext uri="{BB962C8B-B14F-4D97-AF65-F5344CB8AC3E}">
        <p14:creationId xmlns:p14="http://schemas.microsoft.com/office/powerpoint/2010/main" val="383994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22"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2000"/>
                                        <p:tgtEl>
                                          <p:spTgt spid="17"/>
                                        </p:tgtEl>
                                      </p:cBhvr>
                                    </p:animEffect>
                                  </p:childTnLst>
                                </p:cTn>
                              </p:par>
                              <p:par>
                                <p:cTn id="12" presetID="21" presetClass="entr" presetSubtype="1"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heel(1)">
                                      <p:cBhvr>
                                        <p:cTn id="14" dur="2000"/>
                                        <p:tgtEl>
                                          <p:spTgt spid="23"/>
                                        </p:tgtEl>
                                      </p:cBhvr>
                                    </p:animEffect>
                                  </p:childTnLst>
                                </p:cTn>
                              </p:par>
                              <p:par>
                                <p:cTn id="15" presetID="21"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2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EC56-56CE-4BC5-BEB1-7A8175B718F3}"/>
              </a:ext>
            </a:extLst>
          </p:cNvPr>
          <p:cNvSpPr txBox="1">
            <a:spLocks/>
          </p:cNvSpPr>
          <p:nvPr/>
        </p:nvSpPr>
        <p:spPr>
          <a:xfrm>
            <a:off x="396302" y="337400"/>
            <a:ext cx="7057538" cy="821546"/>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Jiaf &gt; </a:t>
            </a:r>
            <a:r>
              <a:rPr lang="en-US" sz="2736" b="1" cap="all">
                <a:latin typeface="Roboto Slab" pitchFamily="2" charset="0"/>
                <a:ea typeface="Roboto Slab" pitchFamily="2" charset="0"/>
              </a:rPr>
              <a:t>The approach &gt; </a:t>
            </a:r>
            <a:r>
              <a:rPr lang="en-US" sz="2736" b="1" cap="all">
                <a:latin typeface="Roboto Slab" pitchFamily="2" charset="0"/>
                <a:ea typeface="Roboto Slab" pitchFamily="2" charset="0"/>
                <a:cs typeface="+mn-cs"/>
              </a:rPr>
              <a:t>The methodology &gt; the framework </a:t>
            </a:r>
          </a:p>
        </p:txBody>
      </p:sp>
      <p:sp>
        <p:nvSpPr>
          <p:cNvPr id="3" name="object 5">
            <a:extLst>
              <a:ext uri="{FF2B5EF4-FFF2-40B4-BE49-F238E27FC236}">
                <a16:creationId xmlns:a16="http://schemas.microsoft.com/office/drawing/2014/main" id="{DB9F15EA-A0E4-472D-8815-68B9BF7F75D0}"/>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sp>
        <p:nvSpPr>
          <p:cNvPr id="4" name="Rectangle 3">
            <a:extLst>
              <a:ext uri="{FF2B5EF4-FFF2-40B4-BE49-F238E27FC236}">
                <a16:creationId xmlns:a16="http://schemas.microsoft.com/office/drawing/2014/main" id="{108AE236-D68B-47E6-B464-F8550CD3646B}"/>
              </a:ext>
            </a:extLst>
          </p:cNvPr>
          <p:cNvSpPr/>
          <p:nvPr/>
        </p:nvSpPr>
        <p:spPr>
          <a:xfrm>
            <a:off x="850049" y="1669686"/>
            <a:ext cx="5245951" cy="5091779"/>
          </a:xfrm>
          <a:prstGeom prst="rect">
            <a:avLst/>
          </a:prstGeom>
          <a:solidFill>
            <a:schemeClr val="bg1">
              <a:alpha val="80000"/>
            </a:schemeClr>
          </a:solidFill>
        </p:spPr>
        <p:txBody>
          <a:bodyPr wrap="square">
            <a:spAutoFit/>
          </a:bodyPr>
          <a:lstStyle/>
          <a:p>
            <a:pPr marL="342876" indent="-342876">
              <a:spcAft>
                <a:spcPts val="600"/>
              </a:spcAft>
              <a:buFont typeface="Arial" panose="020B0604020202020204" pitchFamily="34" charset="0"/>
              <a:buChar char="•"/>
              <a:defRPr/>
            </a:pPr>
            <a:r>
              <a:rPr lang="en-US" sz="1999" dirty="0">
                <a:latin typeface="Roboto" panose="02000000000000000000" pitchFamily="2" charset="0"/>
                <a:ea typeface="Roboto" panose="02000000000000000000" pitchFamily="2" charset="0"/>
              </a:rPr>
              <a:t>Measuring intersectoral severity is a central function of the JIAF</a:t>
            </a:r>
          </a:p>
          <a:p>
            <a:pPr marL="342876" indent="-342876">
              <a:spcAft>
                <a:spcPts val="600"/>
              </a:spcAft>
              <a:buFont typeface="Arial" panose="020B0604020202020204" pitchFamily="34" charset="0"/>
              <a:buChar char="•"/>
              <a:defRPr/>
            </a:pPr>
            <a:r>
              <a:rPr lang="en-US" sz="1999" dirty="0">
                <a:latin typeface="Roboto" panose="02000000000000000000" pitchFamily="2" charset="0"/>
                <a:ea typeface="Roboto" panose="02000000000000000000" pitchFamily="2" charset="0"/>
              </a:rPr>
              <a:t>Achieved by applying the JIAF severity model, supported by the set JIAF Severity Scale</a:t>
            </a:r>
            <a:endParaRPr lang="en-GB" sz="1999" dirty="0">
              <a:latin typeface="Roboto" panose="02000000000000000000" pitchFamily="2" charset="0"/>
              <a:ea typeface="Roboto" panose="02000000000000000000" pitchFamily="2" charset="0"/>
            </a:endParaRPr>
          </a:p>
          <a:p>
            <a:pPr marL="342876" indent="-342876">
              <a:spcAft>
                <a:spcPts val="600"/>
              </a:spcAft>
              <a:buFont typeface="Arial" panose="020B0604020202020204" pitchFamily="34" charset="0"/>
              <a:buChar char="•"/>
              <a:defRPr/>
            </a:pPr>
            <a:r>
              <a:rPr lang="en-GB" sz="1999" dirty="0">
                <a:latin typeface="Roboto" panose="02000000000000000000" pitchFamily="2" charset="0"/>
                <a:ea typeface="Roboto" panose="02000000000000000000" pitchFamily="2" charset="0"/>
              </a:rPr>
              <a:t>All the indicators used in assessing the Humanitarian Conditions are scaled. </a:t>
            </a:r>
          </a:p>
          <a:p>
            <a:pPr marL="342876" indent="-342876">
              <a:spcAft>
                <a:spcPts val="600"/>
              </a:spcAft>
              <a:buFont typeface="Arial" panose="020B0604020202020204" pitchFamily="34" charset="0"/>
              <a:buChar char="•"/>
              <a:defRPr/>
            </a:pPr>
            <a:r>
              <a:rPr lang="en-GB" sz="1999" dirty="0">
                <a:latin typeface="Roboto" panose="02000000000000000000" pitchFamily="2" charset="0"/>
                <a:ea typeface="Roboto" panose="02000000000000000000" pitchFamily="2" charset="0"/>
              </a:rPr>
              <a:t>The scales refer to the definitions overall seen here. </a:t>
            </a:r>
          </a:p>
          <a:p>
            <a:pPr marL="342876" indent="-342876">
              <a:spcAft>
                <a:spcPts val="600"/>
              </a:spcAft>
              <a:buFont typeface="Arial" panose="020B0604020202020204" pitchFamily="34" charset="0"/>
              <a:buChar char="•"/>
              <a:defRPr/>
            </a:pPr>
            <a:r>
              <a:rPr lang="en-US" sz="1999" dirty="0">
                <a:latin typeface="Roboto" panose="02000000000000000000" pitchFamily="2" charset="0"/>
                <a:ea typeface="Roboto" panose="02000000000000000000" pitchFamily="2" charset="0"/>
              </a:rPr>
              <a:t>When executed to its fullest potential, the methodology enables distribution of the total number of people in an area or affected group across the five severity classes.</a:t>
            </a:r>
            <a:endParaRPr lang="en-GB" sz="1999" dirty="0">
              <a:latin typeface="Roboto" panose="02000000000000000000" pitchFamily="2" charset="0"/>
              <a:ea typeface="Roboto" panose="02000000000000000000" pitchFamily="2" charset="0"/>
            </a:endParaRPr>
          </a:p>
          <a:p>
            <a:pPr marL="285730" indent="-285730">
              <a:spcAft>
                <a:spcPts val="600"/>
              </a:spcAft>
              <a:buFont typeface="Arial" panose="020B0604020202020204" pitchFamily="34" charset="0"/>
              <a:buChar char="•"/>
            </a:pPr>
            <a:endParaRPr lang="en-US" sz="1999"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C5D9322D-8E50-4537-A951-0D505702BDC2}"/>
              </a:ext>
            </a:extLst>
          </p:cNvPr>
          <p:cNvPicPr>
            <a:picLocks noChangeAspect="1"/>
          </p:cNvPicPr>
          <p:nvPr/>
        </p:nvPicPr>
        <p:blipFill>
          <a:blip r:embed="rId5"/>
          <a:stretch>
            <a:fillRect/>
          </a:stretch>
        </p:blipFill>
        <p:spPr>
          <a:xfrm>
            <a:off x="6748969" y="16458"/>
            <a:ext cx="5773261" cy="6841542"/>
          </a:xfrm>
          <a:prstGeom prst="rect">
            <a:avLst/>
          </a:prstGeom>
        </p:spPr>
      </p:pic>
      <p:pic>
        <p:nvPicPr>
          <p:cNvPr id="6" name="Audio 12">
            <a:hlinkClick r:id="" action="ppaction://media"/>
            <a:extLst>
              <a:ext uri="{FF2B5EF4-FFF2-40B4-BE49-F238E27FC236}">
                <a16:creationId xmlns:a16="http://schemas.microsoft.com/office/drawing/2014/main" id="{16B923D0-C6B4-48D5-AED0-7628B160B5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196" y="6109436"/>
            <a:ext cx="552786" cy="552786"/>
          </a:xfrm>
          <a:prstGeom prst="rect">
            <a:avLst/>
          </a:prstGeom>
        </p:spPr>
      </p:pic>
    </p:spTree>
    <p:extLst>
      <p:ext uri="{BB962C8B-B14F-4D97-AF65-F5344CB8AC3E}">
        <p14:creationId xmlns:p14="http://schemas.microsoft.com/office/powerpoint/2010/main" val="131622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3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470B-3775-489E-A28D-C1353B1EEFE3}"/>
              </a:ext>
            </a:extLst>
          </p:cNvPr>
          <p:cNvSpPr txBox="1">
            <a:spLocks/>
          </p:cNvSpPr>
          <p:nvPr/>
        </p:nvSpPr>
        <p:spPr>
          <a:xfrm>
            <a:off x="838407" y="291214"/>
            <a:ext cx="10515185" cy="932651"/>
          </a:xfrm>
          <a:prstGeom prst="rect">
            <a:avLst/>
          </a:prstGeom>
        </p:spPr>
        <p:txBody>
          <a:bodyPr vert="horz" lIns="91436" tIns="45718" rIns="91436" bIns="45718"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ea typeface="DengXian" panose="02010600030101010101" pitchFamily="2" charset="-122"/>
                <a:cs typeface="Arial" panose="020B0604020202020204" pitchFamily="34" charset="0"/>
              </a:rPr>
              <a:t>JIAF Indicators</a:t>
            </a:r>
            <a:endParaRPr lang="en-US"/>
          </a:p>
        </p:txBody>
      </p:sp>
      <p:pic>
        <p:nvPicPr>
          <p:cNvPr id="3" name="Picture 2">
            <a:extLst>
              <a:ext uri="{FF2B5EF4-FFF2-40B4-BE49-F238E27FC236}">
                <a16:creationId xmlns:a16="http://schemas.microsoft.com/office/drawing/2014/main" id="{489FFE9F-D9DF-47D5-BD4E-1CCAE77768CA}"/>
              </a:ext>
            </a:extLst>
          </p:cNvPr>
          <p:cNvPicPr>
            <a:picLocks noChangeAspect="1"/>
          </p:cNvPicPr>
          <p:nvPr/>
        </p:nvPicPr>
        <p:blipFill>
          <a:blip r:embed="rId5"/>
          <a:stretch>
            <a:fillRect/>
          </a:stretch>
        </p:blipFill>
        <p:spPr>
          <a:xfrm>
            <a:off x="70427" y="135"/>
            <a:ext cx="4307043" cy="6857730"/>
          </a:xfrm>
          <a:prstGeom prst="rect">
            <a:avLst/>
          </a:prstGeom>
        </p:spPr>
      </p:pic>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06598CD9-CDAC-415E-B18F-894913E37D5E}"/>
                  </a:ext>
                </a:extLst>
              </p:cNvPr>
              <p:cNvGraphicFramePr/>
              <p:nvPr>
                <p:extLst>
                  <p:ext uri="{D42A27DB-BD31-4B8C-83A1-F6EECF244321}">
                    <p14:modId xmlns:p14="http://schemas.microsoft.com/office/powerpoint/2010/main" val="1494493740"/>
                  </p:ext>
                </p:extLst>
              </p:nvPr>
            </p:nvGraphicFramePr>
            <p:xfrm>
              <a:off x="4488323" y="-337436"/>
              <a:ext cx="7231266" cy="7195436"/>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6" name="Chart 5">
                <a:extLst>
                  <a:ext uri="{FF2B5EF4-FFF2-40B4-BE49-F238E27FC236}">
                    <a16:creationId xmlns:a16="http://schemas.microsoft.com/office/drawing/2014/main" id="{06598CD9-CDAC-415E-B18F-894913E37D5E}"/>
                  </a:ext>
                </a:extLst>
              </p:cNvPr>
              <p:cNvPicPr>
                <a:picLocks noGrp="1" noRot="1" noChangeAspect="1" noMove="1" noResize="1" noEditPoints="1" noAdjustHandles="1" noChangeArrowheads="1" noChangeShapeType="1"/>
              </p:cNvPicPr>
              <p:nvPr/>
            </p:nvPicPr>
            <p:blipFill>
              <a:blip r:embed="rId7"/>
              <a:stretch>
                <a:fillRect/>
              </a:stretch>
            </p:blipFill>
            <p:spPr>
              <a:xfrm>
                <a:off x="4488323" y="-337436"/>
                <a:ext cx="7231266" cy="7195436"/>
              </a:xfrm>
              <a:prstGeom prst="rect">
                <a:avLst/>
              </a:prstGeom>
            </p:spPr>
          </p:pic>
        </mc:Fallback>
      </mc:AlternateContent>
      <p:pic>
        <p:nvPicPr>
          <p:cNvPr id="7" name="Audio 6">
            <a:hlinkClick r:id="" action="ppaction://media"/>
            <a:extLst>
              <a:ext uri="{FF2B5EF4-FFF2-40B4-BE49-F238E27FC236}">
                <a16:creationId xmlns:a16="http://schemas.microsoft.com/office/drawing/2014/main" id="{64D108B7-E228-4979-BCD1-2B723596FB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6988310"/>
      </p:ext>
    </p:extLst>
  </p:cSld>
  <p:clrMapOvr>
    <a:masterClrMapping/>
  </p:clrMapOvr>
  <mc:AlternateContent xmlns:mc="http://schemas.openxmlformats.org/markup-compatibility/2006" xmlns:p14="http://schemas.microsoft.com/office/powerpoint/2010/main">
    <mc:Choice Requires="p14">
      <p:transition spd="slow" p14:dur="2000" advTm="21618"/>
    </mc:Choice>
    <mc:Fallback xmlns="">
      <p:transition spd="slow" advTm="21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88380E-BD77-4752-807E-50D8EB7B21E6}"/>
              </a:ext>
            </a:extLst>
          </p:cNvPr>
          <p:cNvPicPr>
            <a:picLocks noChangeAspect="1"/>
          </p:cNvPicPr>
          <p:nvPr/>
        </p:nvPicPr>
        <p:blipFill>
          <a:blip r:embed="rId4"/>
          <a:stretch>
            <a:fillRect/>
          </a:stretch>
        </p:blipFill>
        <p:spPr>
          <a:xfrm>
            <a:off x="0" y="1151699"/>
            <a:ext cx="12192000" cy="5706301"/>
          </a:xfrm>
          <a:prstGeom prst="rect">
            <a:avLst/>
          </a:prstGeom>
        </p:spPr>
      </p:pic>
      <p:sp>
        <p:nvSpPr>
          <p:cNvPr id="2" name="Title 1">
            <a:extLst>
              <a:ext uri="{FF2B5EF4-FFF2-40B4-BE49-F238E27FC236}">
                <a16:creationId xmlns:a16="http://schemas.microsoft.com/office/drawing/2014/main" id="{ADFB8EE3-E917-4A55-A8F6-6D743670594F}"/>
              </a:ext>
            </a:extLst>
          </p:cNvPr>
          <p:cNvSpPr txBox="1">
            <a:spLocks/>
          </p:cNvSpPr>
          <p:nvPr/>
        </p:nvSpPr>
        <p:spPr>
          <a:xfrm>
            <a:off x="460100" y="337400"/>
            <a:ext cx="7057538" cy="747122"/>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Jiaf &gt; </a:t>
            </a:r>
            <a:r>
              <a:rPr lang="en-US" sz="2736" b="1" cap="all">
                <a:latin typeface="Roboto Slab" pitchFamily="2" charset="0"/>
                <a:ea typeface="Roboto Slab" pitchFamily="2" charset="0"/>
              </a:rPr>
              <a:t>The approach &gt; </a:t>
            </a:r>
            <a:r>
              <a:rPr lang="en-US" sz="2736" b="1" cap="all">
                <a:latin typeface="Roboto Slab" pitchFamily="2" charset="0"/>
                <a:ea typeface="Roboto Slab" pitchFamily="2" charset="0"/>
                <a:cs typeface="+mn-cs"/>
              </a:rPr>
              <a:t>The methodology &gt; the indicators </a:t>
            </a:r>
          </a:p>
        </p:txBody>
      </p:sp>
      <p:sp>
        <p:nvSpPr>
          <p:cNvPr id="3" name="object 5">
            <a:extLst>
              <a:ext uri="{FF2B5EF4-FFF2-40B4-BE49-F238E27FC236}">
                <a16:creationId xmlns:a16="http://schemas.microsoft.com/office/drawing/2014/main" id="{574038E0-67CD-4B1F-B1DB-E5563CBF061C}"/>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pic>
        <p:nvPicPr>
          <p:cNvPr id="4" name="Audio 3">
            <a:hlinkClick r:id="" action="ppaction://media"/>
            <a:extLst>
              <a:ext uri="{FF2B5EF4-FFF2-40B4-BE49-F238E27FC236}">
                <a16:creationId xmlns:a16="http://schemas.microsoft.com/office/drawing/2014/main" id="{C42409A0-9250-474C-AEDE-657D52E9CC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035104"/>
      </p:ext>
    </p:extLst>
  </p:cSld>
  <p:clrMapOvr>
    <a:masterClrMapping/>
  </p:clrMapOvr>
  <mc:AlternateContent xmlns:mc="http://schemas.openxmlformats.org/markup-compatibility/2006" xmlns:p14="http://schemas.microsoft.com/office/powerpoint/2010/main">
    <mc:Choice Requires="p14">
      <p:transition spd="slow" p14:dur="2000" advTm="14583"/>
    </mc:Choice>
    <mc:Fallback xmlns="">
      <p:transition spd="slow" advTm="14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AFBC-E635-49EE-BDDE-1F13DE22A167}"/>
              </a:ext>
            </a:extLst>
          </p:cNvPr>
          <p:cNvSpPr txBox="1">
            <a:spLocks/>
          </p:cNvSpPr>
          <p:nvPr/>
        </p:nvSpPr>
        <p:spPr>
          <a:xfrm>
            <a:off x="460100" y="337400"/>
            <a:ext cx="7057538" cy="886526"/>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Jiaf &gt; </a:t>
            </a:r>
            <a:r>
              <a:rPr lang="en-US" sz="2736" b="1" cap="all">
                <a:latin typeface="Roboto Slab" pitchFamily="2" charset="0"/>
                <a:ea typeface="Roboto Slab" pitchFamily="2" charset="0"/>
              </a:rPr>
              <a:t>The approach &gt; </a:t>
            </a:r>
            <a:r>
              <a:rPr lang="en-US" sz="2736" b="1" cap="all">
                <a:latin typeface="Roboto Slab" pitchFamily="2" charset="0"/>
                <a:ea typeface="Roboto Slab" pitchFamily="2" charset="0"/>
                <a:cs typeface="+mn-cs"/>
              </a:rPr>
              <a:t>The methodology &gt; the indicators </a:t>
            </a:r>
          </a:p>
        </p:txBody>
      </p:sp>
      <p:sp>
        <p:nvSpPr>
          <p:cNvPr id="3" name="object 5">
            <a:extLst>
              <a:ext uri="{FF2B5EF4-FFF2-40B4-BE49-F238E27FC236}">
                <a16:creationId xmlns:a16="http://schemas.microsoft.com/office/drawing/2014/main" id="{E541B615-43E1-4C93-8850-FC04E4F438D0}"/>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pic>
        <p:nvPicPr>
          <p:cNvPr id="4" name="Picture 3">
            <a:extLst>
              <a:ext uri="{FF2B5EF4-FFF2-40B4-BE49-F238E27FC236}">
                <a16:creationId xmlns:a16="http://schemas.microsoft.com/office/drawing/2014/main" id="{419E8315-A189-4BC4-834C-A649E4CDAE8A}"/>
              </a:ext>
            </a:extLst>
          </p:cNvPr>
          <p:cNvPicPr>
            <a:picLocks noChangeAspect="1"/>
          </p:cNvPicPr>
          <p:nvPr/>
        </p:nvPicPr>
        <p:blipFill>
          <a:blip r:embed="rId4"/>
          <a:stretch>
            <a:fillRect/>
          </a:stretch>
        </p:blipFill>
        <p:spPr>
          <a:xfrm>
            <a:off x="428547" y="1846853"/>
            <a:ext cx="9567397" cy="3018679"/>
          </a:xfrm>
          <a:prstGeom prst="rect">
            <a:avLst/>
          </a:prstGeom>
          <a:ln w="3175">
            <a:solidFill>
              <a:schemeClr val="tx1"/>
            </a:solidFill>
          </a:ln>
        </p:spPr>
      </p:pic>
      <p:pic>
        <p:nvPicPr>
          <p:cNvPr id="5" name="Audio 5">
            <a:hlinkClick r:id="" action="ppaction://media"/>
            <a:extLst>
              <a:ext uri="{FF2B5EF4-FFF2-40B4-BE49-F238E27FC236}">
                <a16:creationId xmlns:a16="http://schemas.microsoft.com/office/drawing/2014/main" id="{BA4D30F8-BC30-4774-ABC3-084E6602C7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3196" y="6109436"/>
            <a:ext cx="552786" cy="552786"/>
          </a:xfrm>
          <a:prstGeom prst="rect">
            <a:avLst/>
          </a:prstGeom>
        </p:spPr>
      </p:pic>
    </p:spTree>
    <p:extLst>
      <p:ext uri="{BB962C8B-B14F-4D97-AF65-F5344CB8AC3E}">
        <p14:creationId xmlns:p14="http://schemas.microsoft.com/office/powerpoint/2010/main" val="140397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1C48839-0312-47A7-A72C-998569DAF4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19" name="Picture 18">
            <a:extLst>
              <a:ext uri="{FF2B5EF4-FFF2-40B4-BE49-F238E27FC236}">
                <a16:creationId xmlns:a16="http://schemas.microsoft.com/office/drawing/2014/main" id="{D7539263-16F1-4883-9B37-56C9282EAAFE}"/>
              </a:ext>
            </a:extLst>
          </p:cNvPr>
          <p:cNvPicPr>
            <a:picLocks noChangeAspect="1"/>
          </p:cNvPicPr>
          <p:nvPr/>
        </p:nvPicPr>
        <p:blipFill>
          <a:blip r:embed="rId5"/>
          <a:stretch>
            <a:fillRect/>
          </a:stretch>
        </p:blipFill>
        <p:spPr>
          <a:xfrm>
            <a:off x="0" y="699448"/>
            <a:ext cx="12192000" cy="5459104"/>
          </a:xfrm>
          <a:prstGeom prst="rect">
            <a:avLst/>
          </a:prstGeom>
        </p:spPr>
      </p:pic>
    </p:spTree>
    <p:extLst>
      <p:ext uri="{BB962C8B-B14F-4D97-AF65-F5344CB8AC3E}">
        <p14:creationId xmlns:p14="http://schemas.microsoft.com/office/powerpoint/2010/main" val="861028941"/>
      </p:ext>
    </p:extLst>
  </p:cSld>
  <p:clrMapOvr>
    <a:masterClrMapping/>
  </p:clrMapOvr>
  <mc:AlternateContent xmlns:mc="http://schemas.openxmlformats.org/markup-compatibility/2006" xmlns:p14="http://schemas.microsoft.com/office/powerpoint/2010/main">
    <mc:Choice Requires="p14">
      <p:transition spd="slow" p14:dur="2000" advTm="9613"/>
    </mc:Choice>
    <mc:Fallback xmlns="">
      <p:transition spd="slow" advTm="9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9897-7DEC-4E75-AE43-827D7E812E9F}"/>
              </a:ext>
            </a:extLst>
          </p:cNvPr>
          <p:cNvSpPr txBox="1">
            <a:spLocks/>
          </p:cNvSpPr>
          <p:nvPr/>
        </p:nvSpPr>
        <p:spPr>
          <a:xfrm>
            <a:off x="460100" y="337399"/>
            <a:ext cx="6307709" cy="11174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Jiaf &gt; </a:t>
            </a:r>
            <a:r>
              <a:rPr lang="en-US" sz="2736" b="1" cap="all">
                <a:latin typeface="Roboto Slab" pitchFamily="2" charset="0"/>
                <a:ea typeface="Roboto Slab" pitchFamily="2" charset="0"/>
              </a:rPr>
              <a:t>The approach &gt; </a:t>
            </a:r>
            <a:r>
              <a:rPr lang="en-US" sz="2736" b="1" cap="all">
                <a:latin typeface="Roboto Slab" pitchFamily="2" charset="0"/>
                <a:ea typeface="Roboto Slab" pitchFamily="2" charset="0"/>
                <a:cs typeface="+mn-cs"/>
              </a:rPr>
              <a:t>The methodology &gt; the indicators </a:t>
            </a:r>
          </a:p>
        </p:txBody>
      </p:sp>
      <p:sp>
        <p:nvSpPr>
          <p:cNvPr id="3" name="object 5">
            <a:extLst>
              <a:ext uri="{FF2B5EF4-FFF2-40B4-BE49-F238E27FC236}">
                <a16:creationId xmlns:a16="http://schemas.microsoft.com/office/drawing/2014/main" id="{31ED5619-5D74-4888-B47B-761B411787FD}"/>
              </a:ext>
            </a:extLst>
          </p:cNvPr>
          <p:cNvSpPr/>
          <p:nvPr/>
        </p:nvSpPr>
        <p:spPr>
          <a:xfrm>
            <a:off x="611058" y="1535388"/>
            <a:ext cx="983708" cy="45719"/>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pic>
        <p:nvPicPr>
          <p:cNvPr id="4" name="Picture 3">
            <a:extLst>
              <a:ext uri="{FF2B5EF4-FFF2-40B4-BE49-F238E27FC236}">
                <a16:creationId xmlns:a16="http://schemas.microsoft.com/office/drawing/2014/main" id="{E89A4868-5CE6-45A0-9BCF-83AE66183ED6}"/>
              </a:ext>
            </a:extLst>
          </p:cNvPr>
          <p:cNvPicPr>
            <a:picLocks noChangeAspect="1"/>
          </p:cNvPicPr>
          <p:nvPr/>
        </p:nvPicPr>
        <p:blipFill>
          <a:blip r:embed="rId4"/>
          <a:stretch>
            <a:fillRect/>
          </a:stretch>
        </p:blipFill>
        <p:spPr>
          <a:xfrm>
            <a:off x="-2614" y="2318952"/>
            <a:ext cx="11730326" cy="2276018"/>
          </a:xfrm>
          <a:prstGeom prst="rect">
            <a:avLst/>
          </a:prstGeom>
        </p:spPr>
      </p:pic>
      <p:pic>
        <p:nvPicPr>
          <p:cNvPr id="5" name="Audio 6">
            <a:hlinkClick r:id="" action="ppaction://media"/>
            <a:extLst>
              <a:ext uri="{FF2B5EF4-FFF2-40B4-BE49-F238E27FC236}">
                <a16:creationId xmlns:a16="http://schemas.microsoft.com/office/drawing/2014/main" id="{60A3B21B-D450-459F-95FD-98911463E0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3196" y="6109436"/>
            <a:ext cx="494055" cy="494055"/>
          </a:xfrm>
          <a:prstGeom prst="rect">
            <a:avLst/>
          </a:prstGeom>
        </p:spPr>
      </p:pic>
    </p:spTree>
    <p:extLst>
      <p:ext uri="{BB962C8B-B14F-4D97-AF65-F5344CB8AC3E}">
        <p14:creationId xmlns:p14="http://schemas.microsoft.com/office/powerpoint/2010/main" val="185029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93DE4-2A7D-41EA-B4AD-1D6BFF264AE2}"/>
              </a:ext>
            </a:extLst>
          </p:cNvPr>
          <p:cNvSpPr txBox="1">
            <a:spLocks/>
          </p:cNvSpPr>
          <p:nvPr/>
        </p:nvSpPr>
        <p:spPr>
          <a:xfrm>
            <a:off x="460100" y="337400"/>
            <a:ext cx="7057538" cy="715224"/>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Jiaf &gt; </a:t>
            </a:r>
            <a:r>
              <a:rPr lang="en-US" sz="2736" b="1" cap="all">
                <a:latin typeface="Roboto Slab" pitchFamily="2" charset="0"/>
                <a:ea typeface="Roboto Slab" pitchFamily="2" charset="0"/>
              </a:rPr>
              <a:t>The approach &gt; </a:t>
            </a:r>
            <a:r>
              <a:rPr lang="en-US" sz="2736" b="1" cap="all">
                <a:latin typeface="Roboto Slab" pitchFamily="2" charset="0"/>
                <a:ea typeface="Roboto Slab" pitchFamily="2" charset="0"/>
                <a:cs typeface="+mn-cs"/>
              </a:rPr>
              <a:t>The methodology &gt; the aggregation </a:t>
            </a:r>
          </a:p>
        </p:txBody>
      </p:sp>
      <p:sp>
        <p:nvSpPr>
          <p:cNvPr id="3" name="object 5">
            <a:extLst>
              <a:ext uri="{FF2B5EF4-FFF2-40B4-BE49-F238E27FC236}">
                <a16:creationId xmlns:a16="http://schemas.microsoft.com/office/drawing/2014/main" id="{029F5462-D37C-4700-BEB4-71C8906F13C4}"/>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pic>
        <p:nvPicPr>
          <p:cNvPr id="4" name="Picture 3">
            <a:extLst>
              <a:ext uri="{FF2B5EF4-FFF2-40B4-BE49-F238E27FC236}">
                <a16:creationId xmlns:a16="http://schemas.microsoft.com/office/drawing/2014/main" id="{045B973F-B653-4E60-B3E4-D9DD6563FEF9}"/>
              </a:ext>
            </a:extLst>
          </p:cNvPr>
          <p:cNvPicPr>
            <a:picLocks noChangeAspect="1"/>
          </p:cNvPicPr>
          <p:nvPr/>
        </p:nvPicPr>
        <p:blipFill>
          <a:blip r:embed="rId5"/>
          <a:stretch>
            <a:fillRect/>
          </a:stretch>
        </p:blipFill>
        <p:spPr>
          <a:xfrm>
            <a:off x="1453560" y="1652476"/>
            <a:ext cx="9029700" cy="5105400"/>
          </a:xfrm>
          <a:prstGeom prst="rect">
            <a:avLst/>
          </a:prstGeom>
        </p:spPr>
      </p:pic>
      <p:pic>
        <p:nvPicPr>
          <p:cNvPr id="10" name="Audio 9">
            <a:hlinkClick r:id="" action="ppaction://media"/>
            <a:extLst>
              <a:ext uri="{FF2B5EF4-FFF2-40B4-BE49-F238E27FC236}">
                <a16:creationId xmlns:a16="http://schemas.microsoft.com/office/drawing/2014/main" id="{5E1C8B4C-DB46-40CB-A7C4-A79C838A11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4148424"/>
      </p:ext>
    </p:extLst>
  </p:cSld>
  <p:clrMapOvr>
    <a:masterClrMapping/>
  </p:clrMapOvr>
  <mc:AlternateContent xmlns:mc="http://schemas.openxmlformats.org/markup-compatibility/2006" xmlns:p14="http://schemas.microsoft.com/office/powerpoint/2010/main">
    <mc:Choice Requires="p14">
      <p:transition spd="slow" p14:dur="2000" advTm="89650"/>
    </mc:Choice>
    <mc:Fallback xmlns="">
      <p:transition spd="slow" advTm="8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A36376B8-F504-426E-AD2C-DCFBC699E184}"/>
              </a:ext>
            </a:extLst>
          </p:cNvPr>
          <p:cNvSpPr txBox="1">
            <a:spLocks/>
          </p:cNvSpPr>
          <p:nvPr/>
        </p:nvSpPr>
        <p:spPr>
          <a:xfrm>
            <a:off x="460100" y="337400"/>
            <a:ext cx="7057538" cy="765364"/>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Jiaf &gt; </a:t>
            </a:r>
            <a:r>
              <a:rPr lang="en-US" sz="2736" b="1" cap="all">
                <a:latin typeface="Roboto Slab" pitchFamily="2" charset="0"/>
                <a:ea typeface="Roboto Slab" pitchFamily="2" charset="0"/>
              </a:rPr>
              <a:t>The approach &gt; </a:t>
            </a:r>
            <a:r>
              <a:rPr lang="en-US" sz="2736" b="1" cap="all">
                <a:latin typeface="Roboto Slab" pitchFamily="2" charset="0"/>
                <a:ea typeface="Roboto Slab" pitchFamily="2" charset="0"/>
                <a:cs typeface="+mn-cs"/>
              </a:rPr>
              <a:t>The methodology &gt; the aggregation </a:t>
            </a:r>
          </a:p>
        </p:txBody>
      </p:sp>
      <p:sp>
        <p:nvSpPr>
          <p:cNvPr id="29" name="object 5">
            <a:extLst>
              <a:ext uri="{FF2B5EF4-FFF2-40B4-BE49-F238E27FC236}">
                <a16:creationId xmlns:a16="http://schemas.microsoft.com/office/drawing/2014/main" id="{BA9DE347-C148-4A1C-923A-D77216BEFC45}"/>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pic>
        <p:nvPicPr>
          <p:cNvPr id="30" name="Picture 29">
            <a:extLst>
              <a:ext uri="{FF2B5EF4-FFF2-40B4-BE49-F238E27FC236}">
                <a16:creationId xmlns:a16="http://schemas.microsoft.com/office/drawing/2014/main" id="{48CF35CA-331C-44A0-9728-64BFEE2B2BEF}"/>
              </a:ext>
            </a:extLst>
          </p:cNvPr>
          <p:cNvPicPr>
            <a:picLocks noChangeAspect="1"/>
          </p:cNvPicPr>
          <p:nvPr/>
        </p:nvPicPr>
        <p:blipFill>
          <a:blip r:embed="rId5"/>
          <a:stretch>
            <a:fillRect/>
          </a:stretch>
        </p:blipFill>
        <p:spPr>
          <a:xfrm rot="20949763">
            <a:off x="918374" y="1693576"/>
            <a:ext cx="7858777" cy="4014400"/>
          </a:xfrm>
          <a:prstGeom prst="rect">
            <a:avLst/>
          </a:prstGeom>
        </p:spPr>
      </p:pic>
      <p:pic>
        <p:nvPicPr>
          <p:cNvPr id="31" name="Picture 30">
            <a:extLst>
              <a:ext uri="{FF2B5EF4-FFF2-40B4-BE49-F238E27FC236}">
                <a16:creationId xmlns:a16="http://schemas.microsoft.com/office/drawing/2014/main" id="{7C906BDB-2D4F-499C-A087-6CCCA5FF5DE4}"/>
              </a:ext>
            </a:extLst>
          </p:cNvPr>
          <p:cNvPicPr>
            <a:picLocks noChangeAspect="1"/>
          </p:cNvPicPr>
          <p:nvPr/>
        </p:nvPicPr>
        <p:blipFill>
          <a:blip r:embed="rId6"/>
          <a:stretch>
            <a:fillRect/>
          </a:stretch>
        </p:blipFill>
        <p:spPr>
          <a:xfrm rot="956533">
            <a:off x="6521743" y="2698445"/>
            <a:ext cx="5686164" cy="3896267"/>
          </a:xfrm>
          <a:prstGeom prst="rect">
            <a:avLst/>
          </a:prstGeom>
        </p:spPr>
      </p:pic>
      <p:pic>
        <p:nvPicPr>
          <p:cNvPr id="2" name="Audio 1">
            <a:hlinkClick r:id="" action="ppaction://media"/>
            <a:extLst>
              <a:ext uri="{FF2B5EF4-FFF2-40B4-BE49-F238E27FC236}">
                <a16:creationId xmlns:a16="http://schemas.microsoft.com/office/drawing/2014/main" id="{44EA6B25-310A-4BBD-B030-2C0B1DEF9F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8339678"/>
      </p:ext>
    </p:extLst>
  </p:cSld>
  <p:clrMapOvr>
    <a:masterClrMapping/>
  </p:clrMapOvr>
  <mc:AlternateContent xmlns:mc="http://schemas.openxmlformats.org/markup-compatibility/2006" xmlns:p14="http://schemas.microsoft.com/office/powerpoint/2010/main">
    <mc:Choice Requires="p14">
      <p:transition spd="slow" p14:dur="2000" advTm="41558"/>
    </mc:Choice>
    <mc:Fallback xmlns="">
      <p:transition spd="slow" advTm="4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988F-7E74-4AAE-AAD3-57B10F0CD48A}"/>
              </a:ext>
            </a:extLst>
          </p:cNvPr>
          <p:cNvSpPr txBox="1">
            <a:spLocks/>
          </p:cNvSpPr>
          <p:nvPr/>
        </p:nvSpPr>
        <p:spPr>
          <a:xfrm>
            <a:off x="480465" y="368084"/>
            <a:ext cx="7416900" cy="418726"/>
          </a:xfrm>
          <a:prstGeom prst="rect">
            <a:avLst/>
          </a:prstGeom>
          <a:solidFill>
            <a:schemeClr val="bg1">
              <a:alpha val="80000"/>
            </a:schemeClr>
          </a:solidFill>
        </p:spPr>
        <p:txBody>
          <a:bodyPr vert="horz" lIns="82918" tIns="41459" rIns="82918" bIns="41459"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20" b="1" cap="all">
                <a:latin typeface="Roboto Slab"/>
                <a:ea typeface="Roboto Slab"/>
                <a:cs typeface="+mn-cs"/>
              </a:rPr>
              <a:t>Links </a:t>
            </a:r>
            <a:endParaRPr lang="en-US" sz="2720" b="1" cap="all">
              <a:latin typeface="Roboto Slab" pitchFamily="2" charset="0"/>
              <a:ea typeface="Roboto Slab" pitchFamily="2" charset="0"/>
              <a:cs typeface="+mn-cs"/>
            </a:endParaRPr>
          </a:p>
        </p:txBody>
      </p:sp>
      <p:sp>
        <p:nvSpPr>
          <p:cNvPr id="3" name="Text Placeholder 2">
            <a:extLst>
              <a:ext uri="{FF2B5EF4-FFF2-40B4-BE49-F238E27FC236}">
                <a16:creationId xmlns:a16="http://schemas.microsoft.com/office/drawing/2014/main" id="{D9958A63-A9F1-4F89-B15A-BE9F6D5FFB44}"/>
              </a:ext>
            </a:extLst>
          </p:cNvPr>
          <p:cNvSpPr txBox="1">
            <a:spLocks/>
          </p:cNvSpPr>
          <p:nvPr/>
        </p:nvSpPr>
        <p:spPr>
          <a:xfrm>
            <a:off x="611058" y="1404795"/>
            <a:ext cx="10708696" cy="4897270"/>
          </a:xfrm>
          <a:prstGeom prst="rect">
            <a:avLst/>
          </a:prstGeom>
          <a:solidFill>
            <a:schemeClr val="bg1">
              <a:alpha val="80000"/>
            </a:schemeClr>
          </a:solidFill>
        </p:spPr>
        <p:txBody>
          <a:bodyPr vert="horz" lIns="82918" tIns="41459" rIns="82918" bIns="4145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76" b="1" dirty="0">
                <a:latin typeface="Roboto" pitchFamily="2" charset="0"/>
                <a:ea typeface="Roboto" pitchFamily="2" charset="0"/>
              </a:rPr>
              <a:t>JIAF and HPC</a:t>
            </a:r>
          </a:p>
          <a:p>
            <a:pPr marL="310942" indent="-310942"/>
            <a:r>
              <a:rPr lang="en-US" sz="2176" dirty="0">
                <a:latin typeface="Roboto" pitchFamily="2" charset="0"/>
                <a:ea typeface="Roboto" pitchFamily="2" charset="0"/>
              </a:rPr>
              <a:t>HPC 2022 </a:t>
            </a:r>
            <a:r>
              <a:rPr lang="en-US" sz="2176" dirty="0">
                <a:latin typeface="Roboto" pitchFamily="2" charset="0"/>
                <a:ea typeface="Roboto" pitchFamily="2" charset="0"/>
                <a:hlinkClick r:id="rId5"/>
              </a:rPr>
              <a:t>Facilitation Package </a:t>
            </a:r>
            <a:endParaRPr lang="en-US" sz="2176" dirty="0">
              <a:latin typeface="Roboto" pitchFamily="2" charset="0"/>
              <a:ea typeface="Roboto" pitchFamily="2" charset="0"/>
            </a:endParaRPr>
          </a:p>
          <a:p>
            <a:pPr marL="310942" indent="-310942"/>
            <a:r>
              <a:rPr lang="en-GB" sz="2176" dirty="0">
                <a:latin typeface="Roboto" pitchFamily="2" charset="0"/>
                <a:ea typeface="Roboto" pitchFamily="2" charset="0"/>
              </a:rPr>
              <a:t>JIAF 1.1 </a:t>
            </a:r>
            <a:r>
              <a:rPr lang="en-GB" sz="2176" u="sng" dirty="0">
                <a:latin typeface="Roboto" pitchFamily="2" charset="0"/>
                <a:ea typeface="Roboto" pitchFamily="2" charset="0"/>
                <a:hlinkClick r:id="rId6"/>
              </a:rPr>
              <a:t>Guidance</a:t>
            </a:r>
            <a:endParaRPr lang="en-GB" sz="2176" u="sng" dirty="0">
              <a:latin typeface="Roboto" pitchFamily="2" charset="0"/>
              <a:ea typeface="Roboto" pitchFamily="2" charset="0"/>
            </a:endParaRPr>
          </a:p>
          <a:p>
            <a:pPr marL="0" indent="0">
              <a:buFont typeface="Arial" panose="020B0604020202020204" pitchFamily="34" charset="0"/>
              <a:buNone/>
            </a:pPr>
            <a:endParaRPr lang="en-US" sz="2176" dirty="0">
              <a:latin typeface="Roboto" pitchFamily="2" charset="0"/>
              <a:ea typeface="Roboto" pitchFamily="2" charset="0"/>
            </a:endParaRPr>
          </a:p>
          <a:p>
            <a:pPr marL="0" indent="0">
              <a:buNone/>
            </a:pPr>
            <a:r>
              <a:rPr lang="en-US" sz="2176" b="1" dirty="0">
                <a:latin typeface="Roboto" pitchFamily="2" charset="0"/>
                <a:ea typeface="Roboto" pitchFamily="2" charset="0"/>
              </a:rPr>
              <a:t>Methodology</a:t>
            </a:r>
          </a:p>
          <a:p>
            <a:pPr marL="310942" indent="-310942"/>
            <a:r>
              <a:rPr lang="en-US" sz="2176" dirty="0">
                <a:latin typeface="Roboto" pitchFamily="2" charset="0"/>
                <a:ea typeface="Roboto" pitchFamily="2" charset="0"/>
              </a:rPr>
              <a:t>Framework: </a:t>
            </a:r>
            <a:r>
              <a:rPr lang="en-GB" sz="2176" dirty="0">
                <a:latin typeface="Roboto" pitchFamily="2" charset="0"/>
                <a:ea typeface="Roboto" pitchFamily="2" charset="0"/>
              </a:rPr>
              <a:t>2017 Analytical Framework Review </a:t>
            </a:r>
            <a:r>
              <a:rPr lang="en-GB" sz="2176" u="sng" dirty="0">
                <a:latin typeface="Roboto" pitchFamily="2" charset="0"/>
                <a:ea typeface="Roboto" pitchFamily="2" charset="0"/>
                <a:hlinkClick r:id="rId7"/>
              </a:rPr>
              <a:t>Report</a:t>
            </a:r>
            <a:endParaRPr lang="en-GB" sz="2176" u="sng" dirty="0">
              <a:latin typeface="Roboto" pitchFamily="2" charset="0"/>
              <a:ea typeface="Roboto" pitchFamily="2" charset="0"/>
            </a:endParaRPr>
          </a:p>
          <a:p>
            <a:pPr marL="310942" indent="-310942"/>
            <a:r>
              <a:rPr lang="en-US" sz="2176" dirty="0">
                <a:latin typeface="Roboto" pitchFamily="2" charset="0"/>
                <a:ea typeface="Roboto" pitchFamily="2" charset="0"/>
              </a:rPr>
              <a:t>Indicators: JIAF </a:t>
            </a:r>
            <a:r>
              <a:rPr lang="en-US" sz="2176" dirty="0">
                <a:latin typeface="Roboto" pitchFamily="2" charset="0"/>
                <a:ea typeface="Roboto" pitchFamily="2" charset="0"/>
                <a:hlinkClick r:id="rId8"/>
              </a:rPr>
              <a:t>Indicator Reference table</a:t>
            </a:r>
            <a:endParaRPr lang="en-US" sz="2176" dirty="0">
              <a:latin typeface="Roboto" pitchFamily="2" charset="0"/>
              <a:ea typeface="Roboto" pitchFamily="2" charset="0"/>
            </a:endParaRPr>
          </a:p>
          <a:p>
            <a:pPr marL="310942" indent="-310942"/>
            <a:r>
              <a:rPr lang="en-US" sz="2176" dirty="0">
                <a:latin typeface="Roboto" pitchFamily="2" charset="0"/>
                <a:ea typeface="Roboto" pitchFamily="2" charset="0"/>
              </a:rPr>
              <a:t>Aggregation:</a:t>
            </a:r>
          </a:p>
          <a:p>
            <a:pPr marL="701917" lvl="1" indent="-310942"/>
            <a:r>
              <a:rPr lang="en-US" sz="2176" dirty="0">
                <a:latin typeface="Roboto" pitchFamily="2" charset="0"/>
                <a:ea typeface="Roboto" pitchFamily="2" charset="0"/>
                <a:hlinkClick r:id="rId9"/>
              </a:rPr>
              <a:t>Testing Aggregation Methods</a:t>
            </a:r>
            <a:r>
              <a:rPr lang="en-US" sz="2176" dirty="0">
                <a:latin typeface="Roboto" pitchFamily="2" charset="0"/>
                <a:ea typeface="Roboto" pitchFamily="2" charset="0"/>
              </a:rPr>
              <a:t>: Final review by REACH</a:t>
            </a:r>
          </a:p>
          <a:p>
            <a:pPr marL="293091" indent="-293091"/>
            <a:endParaRPr lang="en-US" sz="2176" dirty="0">
              <a:latin typeface="Roboto" pitchFamily="2" charset="0"/>
              <a:ea typeface="Roboto" pitchFamily="2" charset="0"/>
            </a:endParaRPr>
          </a:p>
        </p:txBody>
      </p:sp>
      <p:sp>
        <p:nvSpPr>
          <p:cNvPr id="4" name="object 5">
            <a:extLst>
              <a:ext uri="{FF2B5EF4-FFF2-40B4-BE49-F238E27FC236}">
                <a16:creationId xmlns:a16="http://schemas.microsoft.com/office/drawing/2014/main" id="{A305577F-FB75-4712-9DEA-F8EEF0729182}"/>
              </a:ext>
            </a:extLst>
          </p:cNvPr>
          <p:cNvSpPr/>
          <p:nvPr/>
        </p:nvSpPr>
        <p:spPr>
          <a:xfrm>
            <a:off x="611058" y="1013014"/>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pic>
        <p:nvPicPr>
          <p:cNvPr id="11" name="Audio 10">
            <a:hlinkClick r:id="" action="ppaction://media"/>
            <a:extLst>
              <a:ext uri="{FF2B5EF4-FFF2-40B4-BE49-F238E27FC236}">
                <a16:creationId xmlns:a16="http://schemas.microsoft.com/office/drawing/2014/main" id="{BF044FAC-BD63-4267-B2F2-B2E52B5A3E0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1531438"/>
      </p:ext>
    </p:extLst>
  </p:cSld>
  <p:clrMapOvr>
    <a:masterClrMapping/>
  </p:clrMapOvr>
  <mc:AlternateContent xmlns:mc="http://schemas.openxmlformats.org/markup-compatibility/2006" xmlns:p14="http://schemas.microsoft.com/office/powerpoint/2010/main">
    <mc:Choice Requires="p14">
      <p:transition spd="slow" p14:dur="2000" advTm="66929"/>
    </mc:Choice>
    <mc:Fallback xmlns="">
      <p:transition spd="slow" advTm="6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B1878-62AE-4C40-90CD-BB625295B867}"/>
              </a:ext>
            </a:extLst>
          </p:cNvPr>
          <p:cNvSpPr>
            <a:spLocks noGrp="1"/>
          </p:cNvSpPr>
          <p:nvPr>
            <p:ph type="title"/>
          </p:nvPr>
        </p:nvSpPr>
        <p:spPr/>
        <p:txBody>
          <a:bodyPr/>
          <a:lstStyle/>
          <a:p>
            <a:r>
              <a:rPr lang="en-US"/>
              <a:t>THANK YOU</a:t>
            </a:r>
          </a:p>
        </p:txBody>
      </p:sp>
      <p:pic>
        <p:nvPicPr>
          <p:cNvPr id="6" name="Audio 5">
            <a:hlinkClick r:id="" action="ppaction://media"/>
            <a:extLst>
              <a:ext uri="{FF2B5EF4-FFF2-40B4-BE49-F238E27FC236}">
                <a16:creationId xmlns:a16="http://schemas.microsoft.com/office/drawing/2014/main" id="{9EB8778F-5874-44CD-B20C-F2675E22E1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2327414"/>
      </p:ext>
    </p:extLst>
  </p:cSld>
  <p:clrMapOvr>
    <a:masterClrMapping/>
  </p:clrMapOvr>
  <mc:AlternateContent xmlns:mc="http://schemas.openxmlformats.org/markup-compatibility/2006" xmlns:p14="http://schemas.microsoft.com/office/powerpoint/2010/main">
    <mc:Choice Requires="p14">
      <p:transition spd="slow" p14:dur="2000" advTm="12245"/>
    </mc:Choice>
    <mc:Fallback xmlns="">
      <p:transition spd="slow" advTm="12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D8B904-4C3D-4CD7-BBEF-1C0707A8030A}"/>
              </a:ext>
            </a:extLst>
          </p:cNvPr>
          <p:cNvSpPr txBox="1">
            <a:spLocks/>
          </p:cNvSpPr>
          <p:nvPr/>
        </p:nvSpPr>
        <p:spPr>
          <a:xfrm>
            <a:off x="480465" y="368084"/>
            <a:ext cx="7416900" cy="418720"/>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JIAF 1.1 – Training Plan</a:t>
            </a:r>
          </a:p>
        </p:txBody>
      </p:sp>
      <p:sp>
        <p:nvSpPr>
          <p:cNvPr id="6" name="Rectangle 5">
            <a:extLst>
              <a:ext uri="{FF2B5EF4-FFF2-40B4-BE49-F238E27FC236}">
                <a16:creationId xmlns:a16="http://schemas.microsoft.com/office/drawing/2014/main" id="{635B0BF8-D966-45DD-9387-6050F66CD162}"/>
              </a:ext>
            </a:extLst>
          </p:cNvPr>
          <p:cNvSpPr/>
          <p:nvPr/>
        </p:nvSpPr>
        <p:spPr>
          <a:xfrm>
            <a:off x="2335433" y="1238834"/>
            <a:ext cx="9018616" cy="4093428"/>
          </a:xfrm>
          <a:prstGeom prst="rect">
            <a:avLst/>
          </a:prstGeom>
          <a:noFill/>
        </p:spPr>
        <p:txBody>
          <a:bodyPr wrap="square">
            <a:spAutoFit/>
          </a:bodyPr>
          <a:lstStyle/>
          <a:p>
            <a:r>
              <a:rPr lang="en-US" sz="2000">
                <a:latin typeface="Roboto" panose="02000000000000000000" pitchFamily="2" charset="0"/>
                <a:ea typeface="Roboto" panose="02000000000000000000" pitchFamily="2" charset="0"/>
              </a:rPr>
              <a:t>The Plan is composed of 3 elements: </a:t>
            </a:r>
          </a:p>
          <a:p>
            <a:endParaRPr lang="en-US" sz="2000">
              <a:latin typeface="Roboto" panose="02000000000000000000" pitchFamily="2" charset="0"/>
              <a:ea typeface="Roboto" panose="02000000000000000000" pitchFamily="2" charset="0"/>
            </a:endParaRPr>
          </a:p>
          <a:p>
            <a:pPr marL="342900" indent="-342900">
              <a:buFontTx/>
              <a:buChar char="-"/>
            </a:pPr>
            <a:r>
              <a:rPr lang="en-US" sz="2000">
                <a:latin typeface="Roboto" panose="02000000000000000000" pitchFamily="2" charset="0"/>
                <a:ea typeface="Roboto" panose="02000000000000000000" pitchFamily="2" charset="0"/>
              </a:rPr>
              <a:t>4 High-level pre-recorded presentations of 20 min max (Overview of the JIAF, the Concept, the Methodology and the Process). </a:t>
            </a:r>
          </a:p>
          <a:p>
            <a:pPr marL="800100" lvl="1" indent="-342900">
              <a:buFontTx/>
              <a:buChar char="-"/>
            </a:pPr>
            <a:r>
              <a:rPr lang="en-US" sz="2000">
                <a:latin typeface="Roboto" panose="02000000000000000000" pitchFamily="2" charset="0"/>
                <a:ea typeface="Roboto" panose="02000000000000000000" pitchFamily="2" charset="0"/>
              </a:rPr>
              <a:t>Available end May 2021</a:t>
            </a:r>
          </a:p>
          <a:p>
            <a:pPr marL="342900" indent="-342900">
              <a:buFontTx/>
              <a:buChar char="-"/>
            </a:pPr>
            <a:endParaRPr lang="en-US" sz="2000">
              <a:latin typeface="Roboto" panose="02000000000000000000" pitchFamily="2" charset="0"/>
              <a:ea typeface="Roboto" panose="02000000000000000000" pitchFamily="2" charset="0"/>
            </a:endParaRPr>
          </a:p>
          <a:p>
            <a:pPr marL="342900" indent="-342900">
              <a:buFontTx/>
              <a:buChar char="-"/>
            </a:pPr>
            <a:endParaRPr lang="en-US" sz="2000">
              <a:latin typeface="Roboto" panose="02000000000000000000" pitchFamily="2" charset="0"/>
              <a:ea typeface="Roboto" panose="02000000000000000000" pitchFamily="2" charset="0"/>
            </a:endParaRPr>
          </a:p>
          <a:p>
            <a:pPr marL="342900" indent="-342900">
              <a:buFontTx/>
              <a:buChar char="-"/>
            </a:pPr>
            <a:r>
              <a:rPr lang="en-US" sz="2000">
                <a:latin typeface="Roboto" panose="02000000000000000000" pitchFamily="2" charset="0"/>
                <a:ea typeface="Roboto" panose="02000000000000000000" pitchFamily="2" charset="0"/>
              </a:rPr>
              <a:t>8 more in-depth blended sessions (</a:t>
            </a:r>
            <a:r>
              <a:rPr lang="en-US" sz="2000" err="1">
                <a:latin typeface="Roboto" panose="02000000000000000000" pitchFamily="2" charset="0"/>
                <a:ea typeface="Roboto" panose="02000000000000000000" pitchFamily="2" charset="0"/>
              </a:rPr>
              <a:t>ie</a:t>
            </a:r>
            <a:r>
              <a:rPr lang="en-US" sz="2000">
                <a:latin typeface="Roboto" panose="02000000000000000000" pitchFamily="2" charset="0"/>
                <a:ea typeface="Roboto" panose="02000000000000000000" pitchFamily="2" charset="0"/>
              </a:rPr>
              <a:t> approx. 40min, with exercises/templates </a:t>
            </a:r>
            <a:r>
              <a:rPr lang="en-US" sz="2000" err="1">
                <a:latin typeface="Roboto" panose="02000000000000000000" pitchFamily="2" charset="0"/>
                <a:ea typeface="Roboto" panose="02000000000000000000" pitchFamily="2" charset="0"/>
              </a:rPr>
              <a:t>etc</a:t>
            </a:r>
            <a:r>
              <a:rPr lang="en-US" sz="2000">
                <a:latin typeface="Roboto" panose="02000000000000000000" pitchFamily="2" charset="0"/>
                <a:ea typeface="Roboto" panose="02000000000000000000" pitchFamily="2" charset="0"/>
              </a:rPr>
              <a:t>) – also pre-recorded. These will be available in June.</a:t>
            </a:r>
          </a:p>
          <a:p>
            <a:pPr marL="800100" lvl="1" indent="-342900">
              <a:buFontTx/>
              <a:buChar char="-"/>
            </a:pPr>
            <a:r>
              <a:rPr lang="en-US" sz="2000">
                <a:latin typeface="Roboto" panose="02000000000000000000" pitchFamily="2" charset="0"/>
                <a:ea typeface="Roboto" panose="02000000000000000000" pitchFamily="2" charset="0"/>
              </a:rPr>
              <a:t>Available June 2021</a:t>
            </a:r>
          </a:p>
          <a:p>
            <a:pPr marL="342900" indent="-342900">
              <a:buFontTx/>
              <a:buChar char="-"/>
            </a:pPr>
            <a:endParaRPr lang="en-US" sz="2000">
              <a:latin typeface="Roboto" panose="02000000000000000000" pitchFamily="2" charset="0"/>
              <a:ea typeface="Roboto" panose="02000000000000000000" pitchFamily="2" charset="0"/>
            </a:endParaRPr>
          </a:p>
          <a:p>
            <a:pPr marL="342900" indent="-342900">
              <a:buFontTx/>
              <a:buChar char="-"/>
            </a:pPr>
            <a:r>
              <a:rPr lang="en-US" sz="2000">
                <a:latin typeface="Roboto" panose="02000000000000000000" pitchFamily="2" charset="0"/>
                <a:ea typeface="Roboto" panose="02000000000000000000" pitchFamily="2" charset="0"/>
              </a:rPr>
              <a:t>Workshops / Webinars</a:t>
            </a:r>
          </a:p>
        </p:txBody>
      </p:sp>
      <p:pic>
        <p:nvPicPr>
          <p:cNvPr id="4" name="Audio 3">
            <a:hlinkClick r:id="" action="ppaction://media"/>
            <a:extLst>
              <a:ext uri="{FF2B5EF4-FFF2-40B4-BE49-F238E27FC236}">
                <a16:creationId xmlns:a16="http://schemas.microsoft.com/office/drawing/2014/main" id="{38778CCC-ABA0-4AFD-922B-0753A2E71C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6888511"/>
      </p:ext>
    </p:extLst>
  </p:cSld>
  <p:clrMapOvr>
    <a:masterClrMapping/>
  </p:clrMapOvr>
  <mc:AlternateContent xmlns:mc="http://schemas.openxmlformats.org/markup-compatibility/2006" xmlns:p14="http://schemas.microsoft.com/office/powerpoint/2010/main">
    <mc:Choice Requires="p14">
      <p:transition spd="slow" p14:dur="2000" advTm="18560"/>
    </mc:Choice>
    <mc:Fallback xmlns="">
      <p:transition spd="slow" advTm="1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D8B904-4C3D-4CD7-BBEF-1C0707A8030A}"/>
              </a:ext>
            </a:extLst>
          </p:cNvPr>
          <p:cNvSpPr txBox="1">
            <a:spLocks/>
          </p:cNvSpPr>
          <p:nvPr/>
        </p:nvSpPr>
        <p:spPr>
          <a:xfrm>
            <a:off x="480465" y="368084"/>
            <a:ext cx="7416900" cy="418720"/>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JIAF 1.1 – Training Plan</a:t>
            </a:r>
          </a:p>
        </p:txBody>
      </p:sp>
      <p:sp>
        <p:nvSpPr>
          <p:cNvPr id="6" name="Rectangle 5">
            <a:extLst>
              <a:ext uri="{FF2B5EF4-FFF2-40B4-BE49-F238E27FC236}">
                <a16:creationId xmlns:a16="http://schemas.microsoft.com/office/drawing/2014/main" id="{635B0BF8-D966-45DD-9387-6050F66CD162}"/>
              </a:ext>
            </a:extLst>
          </p:cNvPr>
          <p:cNvSpPr/>
          <p:nvPr/>
        </p:nvSpPr>
        <p:spPr>
          <a:xfrm>
            <a:off x="180753" y="1238834"/>
            <a:ext cx="5231219" cy="2862322"/>
          </a:xfrm>
          <a:prstGeom prst="rect">
            <a:avLst/>
          </a:prstGeom>
          <a:solidFill>
            <a:schemeClr val="bg1"/>
          </a:solidFill>
        </p:spPr>
        <p:txBody>
          <a:bodyPr wrap="square">
            <a:spAutoFit/>
          </a:bodyPr>
          <a:lstStyle/>
          <a:p>
            <a:r>
              <a:rPr lang="en-US" sz="2000">
                <a:latin typeface="Roboto" panose="02000000000000000000" pitchFamily="2" charset="0"/>
                <a:ea typeface="Roboto" panose="02000000000000000000" pitchFamily="2" charset="0"/>
              </a:rPr>
              <a:t>4 high level 20-min (max) pre-recorded presentations:</a:t>
            </a:r>
          </a:p>
          <a:p>
            <a:endParaRPr lang="en-US" sz="2000">
              <a:latin typeface="Roboto" panose="02000000000000000000" pitchFamily="2" charset="0"/>
              <a:ea typeface="Roboto" panose="02000000000000000000" pitchFamily="2" charset="0"/>
            </a:endParaRPr>
          </a:p>
          <a:p>
            <a:endParaRPr lang="en-US" sz="2000">
              <a:latin typeface="Roboto" panose="02000000000000000000" pitchFamily="2" charset="0"/>
              <a:ea typeface="Roboto" panose="02000000000000000000" pitchFamily="2" charset="0"/>
            </a:endParaRPr>
          </a:p>
          <a:p>
            <a:pPr marL="342900" indent="-342900">
              <a:buFontTx/>
              <a:buChar char="-"/>
            </a:pPr>
            <a:r>
              <a:rPr lang="en-US" sz="2000">
                <a:latin typeface="Roboto" panose="02000000000000000000" pitchFamily="2" charset="0"/>
                <a:ea typeface="Roboto" panose="02000000000000000000" pitchFamily="2" charset="0"/>
              </a:rPr>
              <a:t>[HL1] JIAF Overview (Concept, Methodology, Process)</a:t>
            </a:r>
          </a:p>
          <a:p>
            <a:pPr marL="342900" indent="-342900">
              <a:buFontTx/>
              <a:buChar char="-"/>
            </a:pPr>
            <a:r>
              <a:rPr lang="en-US" sz="2000">
                <a:latin typeface="Roboto" panose="02000000000000000000" pitchFamily="2" charset="0"/>
                <a:ea typeface="Roboto" panose="02000000000000000000" pitchFamily="2" charset="0"/>
              </a:rPr>
              <a:t>[HL2] JIAF Concept</a:t>
            </a:r>
          </a:p>
          <a:p>
            <a:pPr marL="342900" indent="-342900">
              <a:buFontTx/>
              <a:buChar char="-"/>
            </a:pPr>
            <a:r>
              <a:rPr lang="en-US" sz="2000">
                <a:highlight>
                  <a:srgbClr val="FFFF00"/>
                </a:highlight>
                <a:latin typeface="Roboto" panose="02000000000000000000" pitchFamily="2" charset="0"/>
                <a:ea typeface="Roboto" panose="02000000000000000000" pitchFamily="2" charset="0"/>
              </a:rPr>
              <a:t>[HL3] JIAF Methodology</a:t>
            </a:r>
          </a:p>
          <a:p>
            <a:pPr marL="342900" indent="-342900">
              <a:buFontTx/>
              <a:buChar char="-"/>
            </a:pPr>
            <a:r>
              <a:rPr lang="en-US" sz="2000">
                <a:latin typeface="Roboto" panose="02000000000000000000" pitchFamily="2" charset="0"/>
                <a:ea typeface="Roboto" panose="02000000000000000000" pitchFamily="2" charset="0"/>
              </a:rPr>
              <a:t>[HL4] JIAF Process </a:t>
            </a:r>
          </a:p>
        </p:txBody>
      </p:sp>
      <p:sp>
        <p:nvSpPr>
          <p:cNvPr id="4" name="Rectangle 3">
            <a:extLst>
              <a:ext uri="{FF2B5EF4-FFF2-40B4-BE49-F238E27FC236}">
                <a16:creationId xmlns:a16="http://schemas.microsoft.com/office/drawing/2014/main" id="{A881BDC7-F5D4-4E49-A096-ADF324F99190}"/>
              </a:ext>
            </a:extLst>
          </p:cNvPr>
          <p:cNvSpPr/>
          <p:nvPr/>
        </p:nvSpPr>
        <p:spPr>
          <a:xfrm>
            <a:off x="6329916" y="1238834"/>
            <a:ext cx="5681331" cy="4401205"/>
          </a:xfrm>
          <a:prstGeom prst="rect">
            <a:avLst/>
          </a:prstGeom>
          <a:noFill/>
        </p:spPr>
        <p:txBody>
          <a:bodyPr wrap="square">
            <a:spAutoFit/>
          </a:bodyPr>
          <a:lstStyle/>
          <a:p>
            <a:r>
              <a:rPr lang="en-US" sz="2000">
                <a:latin typeface="Roboto" panose="02000000000000000000" pitchFamily="2" charset="0"/>
                <a:ea typeface="Roboto" panose="02000000000000000000" pitchFamily="2" charset="0"/>
              </a:rPr>
              <a:t>8 in-depth blended pre-recorded presentations + exercises/tools (</a:t>
            </a:r>
            <a:r>
              <a:rPr lang="en-US" sz="2000" err="1">
                <a:latin typeface="Roboto" panose="02000000000000000000" pitchFamily="2" charset="0"/>
                <a:ea typeface="Roboto" panose="02000000000000000000" pitchFamily="2" charset="0"/>
              </a:rPr>
              <a:t>ie</a:t>
            </a:r>
            <a:r>
              <a:rPr lang="en-US" sz="2000">
                <a:latin typeface="Roboto" panose="02000000000000000000" pitchFamily="2" charset="0"/>
                <a:ea typeface="Roboto" panose="02000000000000000000" pitchFamily="2" charset="0"/>
              </a:rPr>
              <a:t> approx. 40min, with exercises/templates </a:t>
            </a:r>
            <a:r>
              <a:rPr lang="en-US" sz="2000" err="1">
                <a:latin typeface="Roboto" panose="02000000000000000000" pitchFamily="2" charset="0"/>
                <a:ea typeface="Roboto" panose="02000000000000000000" pitchFamily="2" charset="0"/>
              </a:rPr>
              <a:t>etc</a:t>
            </a:r>
            <a:r>
              <a:rPr lang="en-US" sz="2000">
                <a:latin typeface="Roboto" panose="02000000000000000000" pitchFamily="2" charset="0"/>
                <a:ea typeface="Roboto" panose="02000000000000000000" pitchFamily="2" charset="0"/>
              </a:rPr>
              <a:t>)</a:t>
            </a:r>
          </a:p>
          <a:p>
            <a:endParaRPr lang="en-US" sz="2000">
              <a:latin typeface="Roboto" panose="02000000000000000000" pitchFamily="2" charset="0"/>
              <a:ea typeface="Roboto" panose="02000000000000000000" pitchFamily="2" charset="0"/>
            </a:endParaRPr>
          </a:p>
          <a:p>
            <a:pPr marL="342900" indent="-342900">
              <a:buFontTx/>
              <a:buChar char="-"/>
            </a:pPr>
            <a:r>
              <a:rPr lang="en-US" sz="2000">
                <a:latin typeface="Roboto" panose="02000000000000000000" pitchFamily="2" charset="0"/>
                <a:ea typeface="Roboto" panose="02000000000000000000" pitchFamily="2" charset="0"/>
              </a:rPr>
              <a:t>[BL1] Methodology / Framework, </a:t>
            </a:r>
          </a:p>
          <a:p>
            <a:pPr marL="342900" indent="-342900">
              <a:buFontTx/>
              <a:buChar char="-"/>
            </a:pPr>
            <a:r>
              <a:rPr lang="en-US" sz="2000">
                <a:latin typeface="Roboto" panose="02000000000000000000" pitchFamily="2" charset="0"/>
                <a:ea typeface="Roboto" panose="02000000000000000000" pitchFamily="2" charset="0"/>
              </a:rPr>
              <a:t>[BL2] Methodology / Indicators and Severity, </a:t>
            </a:r>
          </a:p>
          <a:p>
            <a:pPr marL="342900" indent="-342900">
              <a:buFontTx/>
              <a:buChar char="-"/>
            </a:pPr>
            <a:r>
              <a:rPr lang="en-US" sz="2000">
                <a:latin typeface="Roboto" panose="02000000000000000000" pitchFamily="2" charset="0"/>
                <a:ea typeface="Roboto" panose="02000000000000000000" pitchFamily="2" charset="0"/>
              </a:rPr>
              <a:t>[BL3] Methodology / Aggregation and PIN</a:t>
            </a:r>
          </a:p>
          <a:p>
            <a:pPr marL="342900" indent="-342900">
              <a:buFontTx/>
              <a:buChar char="-"/>
            </a:pPr>
            <a:r>
              <a:rPr lang="en-US" sz="2000">
                <a:latin typeface="Roboto" panose="02000000000000000000" pitchFamily="2" charset="0"/>
                <a:ea typeface="Roboto" panose="02000000000000000000" pitchFamily="2" charset="0"/>
              </a:rPr>
              <a:t>[BL4] Process / Coordination set-up</a:t>
            </a:r>
          </a:p>
          <a:p>
            <a:pPr marL="342900" indent="-342900">
              <a:buFontTx/>
              <a:buChar char="-"/>
            </a:pPr>
            <a:r>
              <a:rPr lang="en-US" sz="2000">
                <a:latin typeface="Roboto" panose="02000000000000000000" pitchFamily="2" charset="0"/>
                <a:ea typeface="Roboto" panose="02000000000000000000" pitchFamily="2" charset="0"/>
              </a:rPr>
              <a:t>[BL5] Process / Step-by-Step</a:t>
            </a:r>
          </a:p>
          <a:p>
            <a:pPr marL="342900" indent="-342900">
              <a:buFontTx/>
              <a:buChar char="-"/>
            </a:pPr>
            <a:r>
              <a:rPr lang="en-US" sz="2000">
                <a:latin typeface="Roboto" panose="02000000000000000000" pitchFamily="2" charset="0"/>
                <a:ea typeface="Roboto" panose="02000000000000000000" pitchFamily="2" charset="0"/>
              </a:rPr>
              <a:t>[BL6] Best practices from JIAF 1.1</a:t>
            </a:r>
          </a:p>
          <a:p>
            <a:pPr marL="342900" indent="-342900">
              <a:buFontTx/>
              <a:buChar char="-"/>
            </a:pPr>
            <a:r>
              <a:rPr lang="en-US" sz="2000">
                <a:latin typeface="Roboto" panose="02000000000000000000" pitchFamily="2" charset="0"/>
                <a:ea typeface="Roboto" panose="02000000000000000000" pitchFamily="2" charset="0"/>
              </a:rPr>
              <a:t>[BL7] Overview: JIAF for Inter-Cluster Coordinators and OCHA HPC focal Points</a:t>
            </a:r>
          </a:p>
          <a:p>
            <a:pPr marL="342900" indent="-342900">
              <a:buFontTx/>
              <a:buChar char="-"/>
            </a:pPr>
            <a:r>
              <a:rPr lang="en-US" sz="2000">
                <a:latin typeface="Roboto" panose="02000000000000000000" pitchFamily="2" charset="0"/>
                <a:ea typeface="Roboto" panose="02000000000000000000" pitchFamily="2" charset="0"/>
              </a:rPr>
              <a:t>[BL8] Overview: JIAF for in country Cluster coordinators</a:t>
            </a:r>
          </a:p>
        </p:txBody>
      </p:sp>
      <p:pic>
        <p:nvPicPr>
          <p:cNvPr id="2" name="Audio 1">
            <a:hlinkClick r:id="" action="ppaction://media"/>
            <a:extLst>
              <a:ext uri="{FF2B5EF4-FFF2-40B4-BE49-F238E27FC236}">
                <a16:creationId xmlns:a16="http://schemas.microsoft.com/office/drawing/2014/main" id="{49E0FA65-A0F2-460E-9B2E-789156C9EB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518805"/>
      </p:ext>
    </p:extLst>
  </p:cSld>
  <p:clrMapOvr>
    <a:masterClrMapping/>
  </p:clrMapOvr>
  <mc:AlternateContent xmlns:mc="http://schemas.openxmlformats.org/markup-compatibility/2006" xmlns:p14="http://schemas.microsoft.com/office/powerpoint/2010/main">
    <mc:Choice Requires="p14">
      <p:transition spd="slow" p14:dur="2000" advTm="23643"/>
    </mc:Choice>
    <mc:Fallback xmlns="">
      <p:transition spd="slow" advTm="23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 outdoor, ground, person&#10;&#10;Description automatically generated">
            <a:extLst>
              <a:ext uri="{FF2B5EF4-FFF2-40B4-BE49-F238E27FC236}">
                <a16:creationId xmlns:a16="http://schemas.microsoft.com/office/drawing/2014/main" id="{077514AE-0BEC-9742-9312-4573E8DA0017}"/>
              </a:ext>
            </a:extLst>
          </p:cNvPr>
          <p:cNvPicPr>
            <a:picLocks noGrp="1" noChangeAspect="1"/>
          </p:cNvPicPr>
          <p:nvPr>
            <p:ph type="pic" idx="1"/>
          </p:nvPr>
        </p:nvPicPr>
        <p:blipFill>
          <a:blip r:embed="rId4"/>
          <a:srcRect l="14523" r="14523"/>
          <a:stretch>
            <a:fillRect/>
          </a:stretch>
        </p:blipFill>
        <p:spPr/>
      </p:pic>
      <p:sp>
        <p:nvSpPr>
          <p:cNvPr id="3" name="Title 2">
            <a:extLst>
              <a:ext uri="{FF2B5EF4-FFF2-40B4-BE49-F238E27FC236}">
                <a16:creationId xmlns:a16="http://schemas.microsoft.com/office/drawing/2014/main" id="{F055CD11-BCA8-DF4E-887E-CFC56B7841E8}"/>
              </a:ext>
            </a:extLst>
          </p:cNvPr>
          <p:cNvSpPr>
            <a:spLocks noGrp="1"/>
          </p:cNvSpPr>
          <p:nvPr>
            <p:ph type="title"/>
          </p:nvPr>
        </p:nvSpPr>
        <p:spPr/>
        <p:txBody>
          <a:bodyPr/>
          <a:lstStyle/>
          <a:p>
            <a:r>
              <a:rPr lang="en-US">
                <a:solidFill>
                  <a:srgbClr val="408FDF"/>
                </a:solidFill>
                <a:latin typeface="Roboto Slab Black" pitchFamily="2" charset="0"/>
                <a:ea typeface="Roboto Slab Black" pitchFamily="2" charset="0"/>
              </a:rPr>
              <a:t>Methodology</a:t>
            </a:r>
            <a:endParaRPr lang="en-US">
              <a:solidFill>
                <a:srgbClr val="134373"/>
              </a:solidFill>
            </a:endParaRPr>
          </a:p>
        </p:txBody>
      </p:sp>
      <p:pic>
        <p:nvPicPr>
          <p:cNvPr id="2" name="Audio 1">
            <a:hlinkClick r:id="" action="ppaction://media"/>
            <a:extLst>
              <a:ext uri="{FF2B5EF4-FFF2-40B4-BE49-F238E27FC236}">
                <a16:creationId xmlns:a16="http://schemas.microsoft.com/office/drawing/2014/main" id="{15FCA973-D4C2-463B-B6BD-1BB3F81B74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9119927"/>
      </p:ext>
    </p:extLst>
  </p:cSld>
  <p:clrMapOvr>
    <a:masterClrMapping/>
  </p:clrMapOvr>
  <mc:AlternateContent xmlns:mc="http://schemas.openxmlformats.org/markup-compatibility/2006" xmlns:p14="http://schemas.microsoft.com/office/powerpoint/2010/main">
    <mc:Choice Requires="p14">
      <p:transition spd="slow" p14:dur="2000" advTm="2659"/>
    </mc:Choice>
    <mc:Fallback xmlns="">
      <p:transition spd="slow" advTm="2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D7C6F-BC75-4645-ACED-53700D7514B2}"/>
              </a:ext>
            </a:extLst>
          </p:cNvPr>
          <p:cNvSpPr txBox="1">
            <a:spLocks/>
          </p:cNvSpPr>
          <p:nvPr/>
        </p:nvSpPr>
        <p:spPr>
          <a:xfrm>
            <a:off x="480465" y="368084"/>
            <a:ext cx="7416900" cy="418720"/>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a:latin typeface="Roboto Slab" pitchFamily="2" charset="0"/>
                <a:ea typeface="Roboto Slab" pitchFamily="2" charset="0"/>
                <a:cs typeface="+mn-cs"/>
              </a:rPr>
              <a:t>The </a:t>
            </a:r>
            <a:r>
              <a:rPr lang="en-US" sz="2736" b="1" cap="all" err="1">
                <a:latin typeface="Roboto Slab" pitchFamily="2" charset="0"/>
                <a:ea typeface="Roboto Slab" pitchFamily="2" charset="0"/>
                <a:cs typeface="+mn-cs"/>
              </a:rPr>
              <a:t>jiaf</a:t>
            </a:r>
            <a:r>
              <a:rPr lang="en-US" sz="2736" b="1" cap="all">
                <a:latin typeface="Roboto Slab" pitchFamily="2" charset="0"/>
                <a:ea typeface="Roboto Slab" pitchFamily="2" charset="0"/>
                <a:cs typeface="+mn-cs"/>
              </a:rPr>
              <a:t> approach</a:t>
            </a:r>
          </a:p>
        </p:txBody>
      </p:sp>
      <p:sp>
        <p:nvSpPr>
          <p:cNvPr id="4" name="Rectangle 3">
            <a:extLst>
              <a:ext uri="{FF2B5EF4-FFF2-40B4-BE49-F238E27FC236}">
                <a16:creationId xmlns:a16="http://schemas.microsoft.com/office/drawing/2014/main" id="{A984A10E-F55B-4B98-9047-7A1B2E193F8D}"/>
              </a:ext>
            </a:extLst>
          </p:cNvPr>
          <p:cNvSpPr/>
          <p:nvPr/>
        </p:nvSpPr>
        <p:spPr>
          <a:xfrm>
            <a:off x="2105247" y="1657946"/>
            <a:ext cx="9018616" cy="5139869"/>
          </a:xfrm>
          <a:prstGeom prst="rect">
            <a:avLst/>
          </a:prstGeom>
          <a:noFill/>
        </p:spPr>
        <p:txBody>
          <a:bodyPr wrap="square">
            <a:spAutoFit/>
          </a:bodyPr>
          <a:lstStyle/>
          <a:p>
            <a:r>
              <a:rPr lang="en-US" sz="2000">
                <a:latin typeface="Roboto" panose="02000000000000000000" pitchFamily="2" charset="0"/>
                <a:ea typeface="Roboto" panose="02000000000000000000" pitchFamily="2" charset="0"/>
              </a:rPr>
              <a:t>The JIAF is an </a:t>
            </a:r>
            <a:r>
              <a:rPr lang="en-US" sz="2000" b="1" i="1">
                <a:latin typeface="Roboto" panose="02000000000000000000" pitchFamily="2" charset="0"/>
                <a:ea typeface="Roboto" panose="02000000000000000000" pitchFamily="2" charset="0"/>
              </a:rPr>
              <a:t>approach</a:t>
            </a:r>
            <a:r>
              <a:rPr lang="en-US" sz="2000">
                <a:latin typeface="Roboto" panose="02000000000000000000" pitchFamily="2" charset="0"/>
                <a:ea typeface="Roboto" panose="02000000000000000000" pitchFamily="2" charset="0"/>
              </a:rPr>
              <a:t> to analyze the inter-sectoral needs of populations in crisis, with 3 components:</a:t>
            </a:r>
          </a:p>
          <a:p>
            <a:endParaRPr lang="en-US" sz="2000">
              <a:latin typeface="Roboto" panose="02000000000000000000" pitchFamily="2" charset="0"/>
              <a:ea typeface="Roboto" panose="02000000000000000000" pitchFamily="2" charset="0"/>
            </a:endParaRPr>
          </a:p>
          <a:p>
            <a:pPr marL="414589" indent="-414589">
              <a:buFont typeface="+mj-lt"/>
              <a:buAutoNum type="arabicPeriod"/>
            </a:pPr>
            <a:r>
              <a:rPr lang="en-US" sz="2000">
                <a:latin typeface="Roboto" panose="02000000000000000000" pitchFamily="2" charset="0"/>
                <a:ea typeface="Roboto" panose="02000000000000000000" pitchFamily="2" charset="0"/>
              </a:rPr>
              <a:t>A</a:t>
            </a:r>
            <a:r>
              <a:rPr lang="en-US" sz="2000" b="1">
                <a:latin typeface="Roboto" panose="02000000000000000000" pitchFamily="2" charset="0"/>
                <a:ea typeface="Roboto" panose="02000000000000000000" pitchFamily="2" charset="0"/>
              </a:rPr>
              <a:t> concept</a:t>
            </a:r>
            <a:r>
              <a:rPr lang="en-US" sz="2000">
                <a:latin typeface="Roboto" panose="02000000000000000000" pitchFamily="2" charset="0"/>
                <a:ea typeface="Roboto" panose="02000000000000000000" pitchFamily="2" charset="0"/>
              </a:rPr>
              <a:t>: joint intersectoral analysis rather than multi-sectoral, with affected people as the starting point</a:t>
            </a:r>
          </a:p>
          <a:p>
            <a:pPr marL="414589" indent="-414589">
              <a:buFont typeface="+mj-lt"/>
              <a:buAutoNum type="arabicPeriod"/>
            </a:pPr>
            <a:endParaRPr lang="en-US" sz="2000">
              <a:latin typeface="Roboto" panose="02000000000000000000" pitchFamily="2" charset="0"/>
              <a:ea typeface="Roboto" panose="02000000000000000000" pitchFamily="2" charset="0"/>
            </a:endParaRPr>
          </a:p>
          <a:p>
            <a:pPr marL="414589" indent="-414589">
              <a:buFont typeface="+mj-lt"/>
              <a:buAutoNum type="arabicPeriod"/>
            </a:pPr>
            <a:r>
              <a:rPr lang="en-US" sz="2000">
                <a:latin typeface="Roboto" panose="02000000000000000000" pitchFamily="2" charset="0"/>
                <a:ea typeface="Roboto" panose="02000000000000000000" pitchFamily="2" charset="0"/>
              </a:rPr>
              <a:t>A</a:t>
            </a:r>
            <a:r>
              <a:rPr lang="en-US" sz="2000" b="1">
                <a:latin typeface="Roboto" panose="02000000000000000000" pitchFamily="2" charset="0"/>
                <a:ea typeface="Roboto" panose="02000000000000000000" pitchFamily="2" charset="0"/>
              </a:rPr>
              <a:t> methodology</a:t>
            </a:r>
            <a:r>
              <a:rPr lang="en-US" sz="2000">
                <a:latin typeface="Roboto" panose="02000000000000000000" pitchFamily="2" charset="0"/>
                <a:ea typeface="Roboto" panose="02000000000000000000" pitchFamily="2" charset="0"/>
              </a:rPr>
              <a:t>: An analytical framework that gives a structure to how the information about the challenges faced by affected populations is organized, classified, processed, treated, aggregated, visualized to help make sense of it. </a:t>
            </a:r>
          </a:p>
          <a:p>
            <a:pPr marL="414589" indent="-414589">
              <a:buFont typeface="+mj-lt"/>
              <a:buAutoNum type="arabicPeriod"/>
            </a:pPr>
            <a:endParaRPr lang="en-US" sz="2000">
              <a:latin typeface="Roboto" panose="02000000000000000000" pitchFamily="2" charset="0"/>
              <a:ea typeface="Roboto" panose="02000000000000000000" pitchFamily="2" charset="0"/>
            </a:endParaRPr>
          </a:p>
          <a:p>
            <a:pPr marL="414589" indent="-414589">
              <a:buFont typeface="+mj-lt"/>
              <a:buAutoNum type="arabicPeriod"/>
            </a:pPr>
            <a:r>
              <a:rPr lang="en-US" sz="2000">
                <a:latin typeface="Roboto" panose="02000000000000000000" pitchFamily="2" charset="0"/>
                <a:ea typeface="Roboto" panose="02000000000000000000" pitchFamily="2" charset="0"/>
              </a:rPr>
              <a:t>A</a:t>
            </a:r>
            <a:r>
              <a:rPr lang="en-US" sz="2000" b="1">
                <a:latin typeface="Roboto" panose="02000000000000000000" pitchFamily="2" charset="0"/>
                <a:ea typeface="Roboto" panose="02000000000000000000" pitchFamily="2" charset="0"/>
              </a:rPr>
              <a:t> process</a:t>
            </a:r>
            <a:r>
              <a:rPr lang="en-US" sz="2000">
                <a:latin typeface="Roboto" panose="02000000000000000000" pitchFamily="2" charset="0"/>
                <a:ea typeface="Roboto" panose="02000000000000000000" pitchFamily="2" charset="0"/>
              </a:rPr>
              <a:t>: </a:t>
            </a:r>
          </a:p>
          <a:p>
            <a:pPr marL="829136" lvl="1" indent="-414589">
              <a:buFont typeface="+mj-lt"/>
              <a:buAutoNum type="arabicPeriod"/>
            </a:pPr>
            <a:r>
              <a:rPr lang="en-US" sz="1600">
                <a:latin typeface="Roboto" panose="02000000000000000000" pitchFamily="2" charset="0"/>
                <a:ea typeface="Roboto" panose="02000000000000000000" pitchFamily="2" charset="0"/>
              </a:rPr>
              <a:t>Propose a plan that adapts the standard methodology to country-specific reality,</a:t>
            </a:r>
          </a:p>
          <a:p>
            <a:pPr marL="829136" lvl="1" indent="-414589">
              <a:buFont typeface="+mj-lt"/>
              <a:buAutoNum type="arabicPeriod"/>
            </a:pPr>
            <a:r>
              <a:rPr lang="en-US" sz="1600">
                <a:latin typeface="Roboto" panose="02000000000000000000" pitchFamily="2" charset="0"/>
                <a:ea typeface="Roboto" panose="02000000000000000000" pitchFamily="2" charset="0"/>
              </a:rPr>
              <a:t>Collect the data, and organize it as per the plan agreed to in Step 1,</a:t>
            </a:r>
          </a:p>
          <a:p>
            <a:pPr marL="829136" lvl="1" indent="-414589">
              <a:buFont typeface="+mj-lt"/>
              <a:buAutoNum type="arabicPeriod"/>
            </a:pPr>
            <a:r>
              <a:rPr lang="en-US" sz="1600">
                <a:latin typeface="Roboto" panose="02000000000000000000" pitchFamily="2" charset="0"/>
                <a:ea typeface="Roboto" panose="02000000000000000000" pitchFamily="2" charset="0"/>
              </a:rPr>
              <a:t>Consolidate the information, </a:t>
            </a:r>
          </a:p>
          <a:p>
            <a:pPr marL="829136" lvl="1" indent="-414589">
              <a:buFont typeface="+mj-lt"/>
              <a:buAutoNum type="arabicPeriod"/>
            </a:pPr>
            <a:r>
              <a:rPr lang="en-US" sz="1600">
                <a:latin typeface="Roboto" panose="02000000000000000000" pitchFamily="2" charset="0"/>
                <a:ea typeface="Roboto" panose="02000000000000000000" pitchFamily="2" charset="0"/>
              </a:rPr>
              <a:t>Analyze jointly,</a:t>
            </a:r>
          </a:p>
          <a:p>
            <a:pPr marL="829136" lvl="1" indent="-414589">
              <a:buFont typeface="+mj-lt"/>
              <a:buAutoNum type="arabicPeriod"/>
            </a:pPr>
            <a:r>
              <a:rPr lang="en-US" sz="1600">
                <a:latin typeface="Roboto" panose="02000000000000000000" pitchFamily="2" charset="0"/>
                <a:ea typeface="Roboto" panose="02000000000000000000" pitchFamily="2" charset="0"/>
              </a:rPr>
              <a:t>Validate results.</a:t>
            </a:r>
          </a:p>
        </p:txBody>
      </p:sp>
      <p:pic>
        <p:nvPicPr>
          <p:cNvPr id="5" name="Audio 14">
            <a:hlinkClick r:id="" action="ppaction://media"/>
            <a:extLst>
              <a:ext uri="{FF2B5EF4-FFF2-40B4-BE49-F238E27FC236}">
                <a16:creationId xmlns:a16="http://schemas.microsoft.com/office/drawing/2014/main" id="{BC82C787-08C2-4275-9F32-CAE3BAC0CE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3196" y="6109436"/>
            <a:ext cx="552786" cy="552786"/>
          </a:xfrm>
          <a:prstGeom prst="rect">
            <a:avLst/>
          </a:prstGeom>
        </p:spPr>
      </p:pic>
    </p:spTree>
    <p:extLst>
      <p:ext uri="{BB962C8B-B14F-4D97-AF65-F5344CB8AC3E}">
        <p14:creationId xmlns:p14="http://schemas.microsoft.com/office/powerpoint/2010/main" val="296553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6E6F-5F52-4697-89C1-3A570A5EE97B}"/>
              </a:ext>
            </a:extLst>
          </p:cNvPr>
          <p:cNvSpPr txBox="1">
            <a:spLocks/>
          </p:cNvSpPr>
          <p:nvPr/>
        </p:nvSpPr>
        <p:spPr>
          <a:xfrm>
            <a:off x="480464" y="368084"/>
            <a:ext cx="9598648" cy="395778"/>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dirty="0">
                <a:latin typeface="Roboto Slab" pitchFamily="2" charset="0"/>
                <a:ea typeface="Roboto Slab" pitchFamily="2" charset="0"/>
                <a:cs typeface="+mn-cs"/>
              </a:rPr>
              <a:t>Jiaf &gt; </a:t>
            </a:r>
            <a:r>
              <a:rPr lang="en-US" sz="2736" b="1" cap="all" dirty="0">
                <a:latin typeface="Roboto Slab" pitchFamily="2" charset="0"/>
                <a:ea typeface="Roboto Slab" pitchFamily="2" charset="0"/>
              </a:rPr>
              <a:t>The approach &gt; </a:t>
            </a:r>
            <a:r>
              <a:rPr lang="en-US" sz="2736" b="1" cap="all" dirty="0">
                <a:latin typeface="Roboto Slab" pitchFamily="2" charset="0"/>
                <a:ea typeface="Roboto Slab" pitchFamily="2" charset="0"/>
                <a:cs typeface="+mn-cs"/>
              </a:rPr>
              <a:t>The methodology </a:t>
            </a:r>
          </a:p>
        </p:txBody>
      </p:sp>
      <p:sp>
        <p:nvSpPr>
          <p:cNvPr id="4" name="Rectangle 3">
            <a:extLst>
              <a:ext uri="{FF2B5EF4-FFF2-40B4-BE49-F238E27FC236}">
                <a16:creationId xmlns:a16="http://schemas.microsoft.com/office/drawing/2014/main" id="{57AE1072-1FC5-4E06-9899-DE9F4392F9FC}"/>
              </a:ext>
            </a:extLst>
          </p:cNvPr>
          <p:cNvSpPr/>
          <p:nvPr/>
        </p:nvSpPr>
        <p:spPr>
          <a:xfrm>
            <a:off x="480464" y="1155488"/>
            <a:ext cx="10969884" cy="929870"/>
          </a:xfrm>
          <a:prstGeom prst="rect">
            <a:avLst/>
          </a:prstGeom>
          <a:solidFill>
            <a:schemeClr val="bg1">
              <a:alpha val="80000"/>
            </a:schemeClr>
          </a:solidFill>
        </p:spPr>
        <p:txBody>
          <a:bodyPr wrap="square">
            <a:spAutoFit/>
          </a:bodyPr>
          <a:lstStyle/>
          <a:p>
            <a:pPr marL="457167" lvl="1"/>
            <a:r>
              <a:rPr lang="en-US" sz="1814" dirty="0"/>
              <a:t>An </a:t>
            </a:r>
            <a:r>
              <a:rPr lang="en-US" sz="1814" b="1" dirty="0"/>
              <a:t>analytical framework </a:t>
            </a:r>
            <a:r>
              <a:rPr lang="en-US" sz="1814" dirty="0"/>
              <a:t>that gives a structure to how the information about the challenges faced by affected populations is organized, classified by severity, processed, treated, aggregated, visualized to help make sense of it.</a:t>
            </a:r>
          </a:p>
        </p:txBody>
      </p:sp>
      <p:pic>
        <p:nvPicPr>
          <p:cNvPr id="5" name="Picture 4">
            <a:extLst>
              <a:ext uri="{FF2B5EF4-FFF2-40B4-BE49-F238E27FC236}">
                <a16:creationId xmlns:a16="http://schemas.microsoft.com/office/drawing/2014/main" id="{F662BF03-1730-4059-88B4-BA500D75C96B}"/>
              </a:ext>
            </a:extLst>
          </p:cNvPr>
          <p:cNvPicPr>
            <a:picLocks noChangeAspect="1"/>
          </p:cNvPicPr>
          <p:nvPr/>
        </p:nvPicPr>
        <p:blipFill>
          <a:blip r:embed="rId4"/>
          <a:stretch>
            <a:fillRect/>
          </a:stretch>
        </p:blipFill>
        <p:spPr>
          <a:xfrm>
            <a:off x="3465079" y="1711179"/>
            <a:ext cx="2628407" cy="3114766"/>
          </a:xfrm>
          <a:prstGeom prst="rect">
            <a:avLst/>
          </a:prstGeom>
        </p:spPr>
      </p:pic>
      <p:pic>
        <p:nvPicPr>
          <p:cNvPr id="6" name="Picture 5">
            <a:extLst>
              <a:ext uri="{FF2B5EF4-FFF2-40B4-BE49-F238E27FC236}">
                <a16:creationId xmlns:a16="http://schemas.microsoft.com/office/drawing/2014/main" id="{017DC846-0A1C-4577-9C62-3399D30F4484}"/>
              </a:ext>
            </a:extLst>
          </p:cNvPr>
          <p:cNvPicPr>
            <a:picLocks noChangeAspect="1"/>
          </p:cNvPicPr>
          <p:nvPr/>
        </p:nvPicPr>
        <p:blipFill>
          <a:blip r:embed="rId5"/>
          <a:stretch>
            <a:fillRect/>
          </a:stretch>
        </p:blipFill>
        <p:spPr>
          <a:xfrm>
            <a:off x="116246" y="3421944"/>
            <a:ext cx="1980896" cy="3154009"/>
          </a:xfrm>
          <a:prstGeom prst="rect">
            <a:avLst/>
          </a:prstGeom>
        </p:spPr>
      </p:pic>
      <p:pic>
        <p:nvPicPr>
          <p:cNvPr id="7" name="Picture 6">
            <a:extLst>
              <a:ext uri="{FF2B5EF4-FFF2-40B4-BE49-F238E27FC236}">
                <a16:creationId xmlns:a16="http://schemas.microsoft.com/office/drawing/2014/main" id="{C7917298-E16F-469A-9707-8976455FBA74}"/>
              </a:ext>
            </a:extLst>
          </p:cNvPr>
          <p:cNvPicPr>
            <a:picLocks noChangeAspect="1"/>
          </p:cNvPicPr>
          <p:nvPr/>
        </p:nvPicPr>
        <p:blipFill>
          <a:blip r:embed="rId6"/>
          <a:stretch>
            <a:fillRect/>
          </a:stretch>
        </p:blipFill>
        <p:spPr>
          <a:xfrm>
            <a:off x="2425769" y="4597923"/>
            <a:ext cx="4208978" cy="2140607"/>
          </a:xfrm>
          <a:prstGeom prst="rect">
            <a:avLst/>
          </a:prstGeom>
        </p:spPr>
      </p:pic>
      <p:pic>
        <p:nvPicPr>
          <p:cNvPr id="8" name="Picture 7">
            <a:extLst>
              <a:ext uri="{FF2B5EF4-FFF2-40B4-BE49-F238E27FC236}">
                <a16:creationId xmlns:a16="http://schemas.microsoft.com/office/drawing/2014/main" id="{EAF5257B-B1DC-4B14-8E8C-FFE2A56E343B}"/>
              </a:ext>
            </a:extLst>
          </p:cNvPr>
          <p:cNvPicPr>
            <a:picLocks noChangeAspect="1"/>
          </p:cNvPicPr>
          <p:nvPr/>
        </p:nvPicPr>
        <p:blipFill>
          <a:blip r:embed="rId7"/>
          <a:stretch>
            <a:fillRect/>
          </a:stretch>
        </p:blipFill>
        <p:spPr>
          <a:xfrm>
            <a:off x="6665629" y="2804127"/>
            <a:ext cx="5410126" cy="2830009"/>
          </a:xfrm>
          <a:prstGeom prst="rect">
            <a:avLst/>
          </a:prstGeom>
        </p:spPr>
      </p:pic>
      <p:sp>
        <p:nvSpPr>
          <p:cNvPr id="9" name="TextBox 8">
            <a:extLst>
              <a:ext uri="{FF2B5EF4-FFF2-40B4-BE49-F238E27FC236}">
                <a16:creationId xmlns:a16="http://schemas.microsoft.com/office/drawing/2014/main" id="{77A082C0-CCD0-48C6-B9DD-25C619BCBC4D}"/>
              </a:ext>
            </a:extLst>
          </p:cNvPr>
          <p:cNvSpPr txBox="1"/>
          <p:nvPr/>
        </p:nvSpPr>
        <p:spPr>
          <a:xfrm rot="19428638">
            <a:off x="-58116" y="4004038"/>
            <a:ext cx="2582946" cy="646331"/>
          </a:xfrm>
          <a:prstGeom prst="rect">
            <a:avLst/>
          </a:prstGeom>
          <a:solidFill>
            <a:schemeClr val="bg1"/>
          </a:solidFill>
          <a:ln>
            <a:solidFill>
              <a:schemeClr val="tx1"/>
            </a:solidFill>
          </a:ln>
        </p:spPr>
        <p:txBody>
          <a:bodyPr wrap="square" rtlCol="0">
            <a:spAutoFit/>
          </a:bodyPr>
          <a:lstStyle/>
          <a:p>
            <a:pPr algn="ctr"/>
            <a:r>
              <a:rPr lang="en-US" sz="3600" dirty="0">
                <a:solidFill>
                  <a:srgbClr val="FF0000"/>
                </a:solidFill>
              </a:rPr>
              <a:t>Framework</a:t>
            </a:r>
          </a:p>
        </p:txBody>
      </p:sp>
      <p:sp>
        <p:nvSpPr>
          <p:cNvPr id="10" name="TextBox 9">
            <a:extLst>
              <a:ext uri="{FF2B5EF4-FFF2-40B4-BE49-F238E27FC236}">
                <a16:creationId xmlns:a16="http://schemas.microsoft.com/office/drawing/2014/main" id="{249435FA-7B55-4204-97D1-F8452FBC9B27}"/>
              </a:ext>
            </a:extLst>
          </p:cNvPr>
          <p:cNvSpPr txBox="1"/>
          <p:nvPr/>
        </p:nvSpPr>
        <p:spPr>
          <a:xfrm rot="19428638">
            <a:off x="3324683" y="3895967"/>
            <a:ext cx="2582946" cy="646331"/>
          </a:xfrm>
          <a:prstGeom prst="rect">
            <a:avLst/>
          </a:prstGeom>
          <a:solidFill>
            <a:schemeClr val="bg1"/>
          </a:solidFill>
          <a:ln>
            <a:solidFill>
              <a:schemeClr val="tx1"/>
            </a:solidFill>
          </a:ln>
        </p:spPr>
        <p:txBody>
          <a:bodyPr wrap="square" rtlCol="0">
            <a:spAutoFit/>
          </a:bodyPr>
          <a:lstStyle/>
          <a:p>
            <a:pPr algn="ctr"/>
            <a:r>
              <a:rPr lang="en-US" sz="3600" dirty="0">
                <a:solidFill>
                  <a:srgbClr val="FF0000"/>
                </a:solidFill>
              </a:rPr>
              <a:t>Indicators</a:t>
            </a:r>
          </a:p>
        </p:txBody>
      </p:sp>
      <p:sp>
        <p:nvSpPr>
          <p:cNvPr id="11" name="TextBox 10">
            <a:extLst>
              <a:ext uri="{FF2B5EF4-FFF2-40B4-BE49-F238E27FC236}">
                <a16:creationId xmlns:a16="http://schemas.microsoft.com/office/drawing/2014/main" id="{BB929986-6F41-4944-9B96-A02E7335F80B}"/>
              </a:ext>
            </a:extLst>
          </p:cNvPr>
          <p:cNvSpPr txBox="1"/>
          <p:nvPr/>
        </p:nvSpPr>
        <p:spPr>
          <a:xfrm rot="19428638">
            <a:off x="7996187" y="3895968"/>
            <a:ext cx="2582946" cy="646331"/>
          </a:xfrm>
          <a:prstGeom prst="rect">
            <a:avLst/>
          </a:prstGeom>
          <a:solidFill>
            <a:schemeClr val="bg1"/>
          </a:solidFill>
          <a:ln>
            <a:solidFill>
              <a:schemeClr val="tx1"/>
            </a:solidFill>
          </a:ln>
        </p:spPr>
        <p:txBody>
          <a:bodyPr wrap="square" rtlCol="0">
            <a:spAutoFit/>
          </a:bodyPr>
          <a:lstStyle/>
          <a:p>
            <a:pPr algn="ctr"/>
            <a:r>
              <a:rPr lang="en-US" sz="3600" dirty="0">
                <a:solidFill>
                  <a:srgbClr val="FF0000"/>
                </a:solidFill>
              </a:rPr>
              <a:t>Aggregation</a:t>
            </a:r>
          </a:p>
        </p:txBody>
      </p:sp>
      <p:pic>
        <p:nvPicPr>
          <p:cNvPr id="12" name="Audio 11">
            <a:hlinkClick r:id="" action="ppaction://media"/>
            <a:extLst>
              <a:ext uri="{FF2B5EF4-FFF2-40B4-BE49-F238E27FC236}">
                <a16:creationId xmlns:a16="http://schemas.microsoft.com/office/drawing/2014/main" id="{E73A130A-2601-4134-98C3-2CF2E8AC47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43196" y="6109436"/>
            <a:ext cx="552786" cy="552786"/>
          </a:xfrm>
          <a:prstGeom prst="rect">
            <a:avLst/>
          </a:prstGeom>
        </p:spPr>
      </p:pic>
    </p:spTree>
    <p:extLst>
      <p:ext uri="{BB962C8B-B14F-4D97-AF65-F5344CB8AC3E}">
        <p14:creationId xmlns:p14="http://schemas.microsoft.com/office/powerpoint/2010/main" val="109164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12"/>
                </p:tgtEl>
              </p:cMediaNode>
            </p:audio>
          </p:childTnLst>
        </p:cTn>
      </p:par>
    </p:tnLst>
    <p:bldLst>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D8690-1AA4-4C1C-840D-995B2094E797}"/>
              </a:ext>
            </a:extLst>
          </p:cNvPr>
          <p:cNvSpPr txBox="1">
            <a:spLocks/>
          </p:cNvSpPr>
          <p:nvPr/>
        </p:nvSpPr>
        <p:spPr>
          <a:xfrm>
            <a:off x="460100" y="337399"/>
            <a:ext cx="7057538" cy="800285"/>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dirty="0">
                <a:latin typeface="Roboto Slab" pitchFamily="2" charset="0"/>
                <a:ea typeface="Roboto Slab" pitchFamily="2" charset="0"/>
                <a:cs typeface="+mn-cs"/>
              </a:rPr>
              <a:t>Jiaf &gt; </a:t>
            </a:r>
            <a:r>
              <a:rPr lang="en-US" sz="2736" b="1" cap="all" dirty="0">
                <a:latin typeface="Roboto Slab" pitchFamily="2" charset="0"/>
                <a:ea typeface="Roboto Slab" pitchFamily="2" charset="0"/>
              </a:rPr>
              <a:t>The approach &gt; </a:t>
            </a:r>
            <a:r>
              <a:rPr lang="en-US" sz="2736" b="1" cap="all" dirty="0">
                <a:latin typeface="Roboto Slab" pitchFamily="2" charset="0"/>
                <a:ea typeface="Roboto Slab" pitchFamily="2" charset="0"/>
                <a:cs typeface="+mn-cs"/>
              </a:rPr>
              <a:t>The methodology &gt; the framework </a:t>
            </a:r>
          </a:p>
        </p:txBody>
      </p:sp>
      <p:sp>
        <p:nvSpPr>
          <p:cNvPr id="4" name="Rectangle 3">
            <a:extLst>
              <a:ext uri="{FF2B5EF4-FFF2-40B4-BE49-F238E27FC236}">
                <a16:creationId xmlns:a16="http://schemas.microsoft.com/office/drawing/2014/main" id="{AD3BDBDB-67FD-46C9-BA58-9B9325174E55}"/>
              </a:ext>
            </a:extLst>
          </p:cNvPr>
          <p:cNvSpPr/>
          <p:nvPr/>
        </p:nvSpPr>
        <p:spPr>
          <a:xfrm>
            <a:off x="362401" y="1674314"/>
            <a:ext cx="6429571" cy="3924151"/>
          </a:xfrm>
          <a:prstGeom prst="rect">
            <a:avLst/>
          </a:prstGeom>
          <a:solidFill>
            <a:schemeClr val="bg1">
              <a:alpha val="80000"/>
            </a:schemeClr>
          </a:solidFill>
        </p:spPr>
        <p:txBody>
          <a:bodyPr wrap="square">
            <a:spAutoFit/>
          </a:bodyPr>
          <a:lstStyle/>
          <a:p>
            <a:pPr marL="342876" indent="-342876">
              <a:spcAft>
                <a:spcPts val="600"/>
              </a:spcAft>
              <a:buFont typeface="Arial" panose="020B0604020202020204" pitchFamily="34" charset="0"/>
              <a:buChar char="•"/>
            </a:pPr>
            <a:r>
              <a:rPr lang="en-US" sz="2600" dirty="0">
                <a:latin typeface="Roboto" panose="02000000000000000000" pitchFamily="2" charset="0"/>
                <a:ea typeface="Roboto" panose="02000000000000000000" pitchFamily="2" charset="0"/>
              </a:rPr>
              <a:t>The JIAF is built around five </a:t>
            </a:r>
            <a:r>
              <a:rPr lang="en-US" sz="2600" b="1" dirty="0">
                <a:latin typeface="Roboto" panose="02000000000000000000" pitchFamily="2" charset="0"/>
                <a:ea typeface="Roboto" panose="02000000000000000000" pitchFamily="2" charset="0"/>
              </a:rPr>
              <a:t>pillars</a:t>
            </a:r>
          </a:p>
          <a:p>
            <a:pPr marL="342876" indent="-342876">
              <a:spcAft>
                <a:spcPts val="600"/>
              </a:spcAft>
              <a:buFont typeface="Arial" panose="020B0604020202020204" pitchFamily="34" charset="0"/>
              <a:buChar char="•"/>
            </a:pPr>
            <a:r>
              <a:rPr lang="en-US" sz="2600" dirty="0">
                <a:latin typeface="Roboto" panose="02000000000000000000" pitchFamily="2" charset="0"/>
                <a:ea typeface="Roboto" panose="02000000000000000000" pitchFamily="2" charset="0"/>
              </a:rPr>
              <a:t>Each contains different </a:t>
            </a:r>
            <a:r>
              <a:rPr lang="en-US" sz="2600" b="1" dirty="0" err="1">
                <a:latin typeface="Roboto" panose="02000000000000000000" pitchFamily="2" charset="0"/>
                <a:ea typeface="Roboto" panose="02000000000000000000" pitchFamily="2" charset="0"/>
              </a:rPr>
              <a:t>subpillars</a:t>
            </a:r>
            <a:r>
              <a:rPr lang="en-US" sz="2600" dirty="0">
                <a:latin typeface="Roboto" panose="02000000000000000000" pitchFamily="2" charset="0"/>
                <a:ea typeface="Roboto" panose="02000000000000000000" pitchFamily="2" charset="0"/>
              </a:rPr>
              <a:t>. </a:t>
            </a:r>
          </a:p>
          <a:p>
            <a:pPr marL="342876" indent="-342876">
              <a:spcAft>
                <a:spcPts val="600"/>
              </a:spcAft>
              <a:buFont typeface="Arial" panose="020B0604020202020204" pitchFamily="34" charset="0"/>
              <a:buChar char="•"/>
            </a:pPr>
            <a:r>
              <a:rPr lang="en-US" sz="2600" dirty="0">
                <a:latin typeface="Roboto" panose="02000000000000000000" pitchFamily="2" charset="0"/>
                <a:ea typeface="Roboto" panose="02000000000000000000" pitchFamily="2" charset="0"/>
              </a:rPr>
              <a:t>This serves to organize information, visualize relationships and bring a consistent </a:t>
            </a:r>
            <a:r>
              <a:rPr lang="en-US" sz="2600" b="1" dirty="0">
                <a:latin typeface="Roboto" panose="02000000000000000000" pitchFamily="2" charset="0"/>
                <a:ea typeface="Roboto" panose="02000000000000000000" pitchFamily="2" charset="0"/>
              </a:rPr>
              <a:t>structure to the analysis</a:t>
            </a:r>
            <a:r>
              <a:rPr lang="en-US" sz="2600" dirty="0">
                <a:latin typeface="Roboto" panose="02000000000000000000" pitchFamily="2" charset="0"/>
                <a:ea typeface="Roboto" panose="02000000000000000000" pitchFamily="2" charset="0"/>
              </a:rPr>
              <a:t>.</a:t>
            </a:r>
          </a:p>
          <a:p>
            <a:pPr marL="342876" indent="-342876">
              <a:spcAft>
                <a:spcPts val="600"/>
              </a:spcAft>
              <a:buFont typeface="Arial" panose="020B0604020202020204" pitchFamily="34" charset="0"/>
              <a:buChar char="•"/>
            </a:pPr>
            <a:r>
              <a:rPr lang="en-US" sz="2600" dirty="0">
                <a:latin typeface="Roboto" panose="02000000000000000000" pitchFamily="2" charset="0"/>
                <a:ea typeface="Roboto" panose="02000000000000000000" pitchFamily="2" charset="0"/>
              </a:rPr>
              <a:t>The JIAF Conceptual framework helps frame the story of a population affected by a shock in a consistent and comprehensive manner. </a:t>
            </a:r>
            <a:endParaRPr lang="en-GB" sz="2600" dirty="0">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6812F921-A1AA-455B-9599-4548EC43DCB1}"/>
              </a:ext>
            </a:extLst>
          </p:cNvPr>
          <p:cNvPicPr>
            <a:picLocks noChangeAspect="1"/>
          </p:cNvPicPr>
          <p:nvPr/>
        </p:nvPicPr>
        <p:blipFill>
          <a:blip r:embed="rId5"/>
          <a:stretch>
            <a:fillRect/>
          </a:stretch>
        </p:blipFill>
        <p:spPr>
          <a:xfrm>
            <a:off x="7538002" y="33560"/>
            <a:ext cx="4307043" cy="6857730"/>
          </a:xfrm>
          <a:prstGeom prst="rect">
            <a:avLst/>
          </a:prstGeom>
        </p:spPr>
      </p:pic>
      <p:pic>
        <p:nvPicPr>
          <p:cNvPr id="6" name="Audio 16">
            <a:hlinkClick r:id="" action="ppaction://media"/>
            <a:extLst>
              <a:ext uri="{FF2B5EF4-FFF2-40B4-BE49-F238E27FC236}">
                <a16:creationId xmlns:a16="http://schemas.microsoft.com/office/drawing/2014/main" id="{719ACD9F-9F0C-42D2-AA4C-61AAEBFD2E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196" y="6109436"/>
            <a:ext cx="552786" cy="552786"/>
          </a:xfrm>
          <a:prstGeom prst="rect">
            <a:avLst/>
          </a:prstGeom>
        </p:spPr>
      </p:pic>
    </p:spTree>
    <p:extLst>
      <p:ext uri="{BB962C8B-B14F-4D97-AF65-F5344CB8AC3E}">
        <p14:creationId xmlns:p14="http://schemas.microsoft.com/office/powerpoint/2010/main" val="191287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826A3-B029-4FD9-8338-3A6C64BF3EDB}"/>
              </a:ext>
            </a:extLst>
          </p:cNvPr>
          <p:cNvSpPr txBox="1">
            <a:spLocks/>
          </p:cNvSpPr>
          <p:nvPr/>
        </p:nvSpPr>
        <p:spPr>
          <a:xfrm>
            <a:off x="460100" y="337400"/>
            <a:ext cx="7057538" cy="805978"/>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dirty="0">
                <a:latin typeface="Roboto Slab" pitchFamily="2" charset="0"/>
                <a:ea typeface="Roboto Slab" pitchFamily="2" charset="0"/>
                <a:cs typeface="+mn-cs"/>
              </a:rPr>
              <a:t>Jiaf &gt; </a:t>
            </a:r>
            <a:r>
              <a:rPr lang="en-US" sz="2736" b="1" cap="all" dirty="0">
                <a:latin typeface="Roboto Slab" pitchFamily="2" charset="0"/>
                <a:ea typeface="Roboto Slab" pitchFamily="2" charset="0"/>
              </a:rPr>
              <a:t>The approach &gt; </a:t>
            </a:r>
            <a:r>
              <a:rPr lang="en-US" sz="2736" b="1" cap="all" dirty="0">
                <a:latin typeface="Roboto Slab" pitchFamily="2" charset="0"/>
                <a:ea typeface="Roboto Slab" pitchFamily="2" charset="0"/>
                <a:cs typeface="+mn-cs"/>
              </a:rPr>
              <a:t>The methodology &gt; the framework </a:t>
            </a:r>
          </a:p>
        </p:txBody>
      </p:sp>
      <p:sp>
        <p:nvSpPr>
          <p:cNvPr id="4" name="Rectangle 3">
            <a:extLst>
              <a:ext uri="{FF2B5EF4-FFF2-40B4-BE49-F238E27FC236}">
                <a16:creationId xmlns:a16="http://schemas.microsoft.com/office/drawing/2014/main" id="{9759695C-DA79-494B-B4DE-6C249F38A7A3}"/>
              </a:ext>
            </a:extLst>
          </p:cNvPr>
          <p:cNvSpPr/>
          <p:nvPr/>
        </p:nvSpPr>
        <p:spPr>
          <a:xfrm>
            <a:off x="284574" y="3363703"/>
            <a:ext cx="10020140" cy="3389326"/>
          </a:xfrm>
          <a:prstGeom prst="rect">
            <a:avLst/>
          </a:prstGeom>
          <a:solidFill>
            <a:schemeClr val="bg1">
              <a:alpha val="80000"/>
            </a:schemeClr>
          </a:solidFill>
        </p:spPr>
        <p:txBody>
          <a:bodyPr wrap="square">
            <a:spAutoFit/>
          </a:bodyPr>
          <a:lstStyle/>
          <a:p>
            <a:pPr>
              <a:lnSpc>
                <a:spcPct val="107000"/>
              </a:lnSpc>
              <a:buClr>
                <a:srgbClr val="999999"/>
              </a:buClr>
              <a:buSzPts val="3200"/>
              <a:buFont typeface="Arial"/>
              <a:buNone/>
            </a:pPr>
            <a:r>
              <a:rPr lang="en-US" sz="2800" b="1" kern="0" dirty="0">
                <a:latin typeface="Roboto" panose="02000000000000000000" pitchFamily="2" charset="0"/>
                <a:ea typeface="Roboto" panose="02000000000000000000" pitchFamily="2" charset="0"/>
                <a:cs typeface="Calibri"/>
                <a:sym typeface="Calibri"/>
              </a:rPr>
              <a:t>Relevant characteristics of the Area Of Interest</a:t>
            </a:r>
            <a:endParaRPr lang="en-US" sz="1200" kern="0" dirty="0">
              <a:latin typeface="Roboto" panose="02000000000000000000" pitchFamily="2" charset="0"/>
              <a:ea typeface="Roboto" panose="02000000000000000000" pitchFamily="2" charset="0"/>
              <a:cs typeface="Arial"/>
              <a:sym typeface="Arial"/>
            </a:endParaRPr>
          </a:p>
          <a:p>
            <a:pPr marL="342876" indent="-342876">
              <a:lnSpc>
                <a:spcPct val="107000"/>
              </a:lnSpc>
              <a:spcBef>
                <a:spcPts val="1160"/>
              </a:spcBef>
              <a:buClr>
                <a:srgbClr val="7F7F7F"/>
              </a:buClr>
              <a:buSzPts val="2800"/>
              <a:buFont typeface="Arial"/>
              <a:buChar char="•"/>
            </a:pPr>
            <a:r>
              <a:rPr lang="en-US" sz="2399" kern="0" dirty="0">
                <a:latin typeface="Roboto" panose="02000000000000000000" pitchFamily="2" charset="0"/>
                <a:ea typeface="Roboto" panose="02000000000000000000" pitchFamily="2" charset="0"/>
                <a:cs typeface="Calibri"/>
                <a:sym typeface="Calibri"/>
              </a:rPr>
              <a:t>General characteristics of the political, socio-cultural, economic, legal &amp; policy, technological, demographic, security, infrastructure and environmental conditions.</a:t>
            </a:r>
          </a:p>
          <a:p>
            <a:pPr marL="342876" indent="-342876">
              <a:lnSpc>
                <a:spcPct val="107000"/>
              </a:lnSpc>
              <a:spcBef>
                <a:spcPts val="1160"/>
              </a:spcBef>
              <a:buClr>
                <a:srgbClr val="7F7F7F"/>
              </a:buClr>
              <a:buSzPts val="2800"/>
              <a:buFont typeface="Arial"/>
              <a:buChar char="•"/>
            </a:pPr>
            <a:r>
              <a:rPr lang="en-US" sz="2399" kern="0" dirty="0">
                <a:latin typeface="Roboto" panose="02000000000000000000" pitchFamily="2" charset="0"/>
                <a:ea typeface="Roboto" panose="02000000000000000000" pitchFamily="2" charset="0"/>
                <a:cs typeface="Calibri"/>
                <a:sym typeface="Calibri"/>
              </a:rPr>
              <a:t>Example: </a:t>
            </a:r>
          </a:p>
          <a:p>
            <a:pPr marL="800042" lvl="1" indent="-342876">
              <a:lnSpc>
                <a:spcPct val="107000"/>
              </a:lnSpc>
              <a:spcBef>
                <a:spcPts val="1160"/>
              </a:spcBef>
              <a:buClr>
                <a:srgbClr val="7F7F7F"/>
              </a:buClr>
              <a:buSzPts val="2800"/>
              <a:buFont typeface="Arial"/>
              <a:buChar char="•"/>
            </a:pPr>
            <a:r>
              <a:rPr lang="en-US" sz="1999" i="1" kern="0" dirty="0">
                <a:latin typeface="Roboto" panose="02000000000000000000" pitchFamily="2" charset="0"/>
                <a:ea typeface="Roboto" panose="02000000000000000000" pitchFamily="2" charset="0"/>
                <a:cs typeface="Calibri"/>
                <a:sym typeface="Calibri"/>
              </a:rPr>
              <a:t>Remittances contribute 10% to the GDP of S Sudan ….</a:t>
            </a:r>
          </a:p>
          <a:p>
            <a:pPr marL="800042" lvl="1" indent="-342876">
              <a:lnSpc>
                <a:spcPct val="107000"/>
              </a:lnSpc>
              <a:spcBef>
                <a:spcPts val="1160"/>
              </a:spcBef>
              <a:buClr>
                <a:srgbClr val="7F7F7F"/>
              </a:buClr>
              <a:buSzPts val="2800"/>
              <a:buFont typeface="Arial"/>
              <a:buChar char="•"/>
            </a:pPr>
            <a:r>
              <a:rPr lang="en-US" sz="1999" i="1" kern="0" dirty="0">
                <a:latin typeface="Roboto" panose="02000000000000000000" pitchFamily="2" charset="0"/>
                <a:ea typeface="Roboto" panose="02000000000000000000" pitchFamily="2" charset="0"/>
                <a:cs typeface="Calibri"/>
                <a:sym typeface="Calibri"/>
              </a:rPr>
              <a:t>Roads outside the capital are unpaved …</a:t>
            </a:r>
          </a:p>
        </p:txBody>
      </p:sp>
      <p:pic>
        <p:nvPicPr>
          <p:cNvPr id="5" name="Picture 4">
            <a:extLst>
              <a:ext uri="{FF2B5EF4-FFF2-40B4-BE49-F238E27FC236}">
                <a16:creationId xmlns:a16="http://schemas.microsoft.com/office/drawing/2014/main" id="{329FC9C1-C2D2-4CA8-9867-30112CCF479F}"/>
              </a:ext>
            </a:extLst>
          </p:cNvPr>
          <p:cNvPicPr>
            <a:picLocks noChangeAspect="1"/>
          </p:cNvPicPr>
          <p:nvPr/>
        </p:nvPicPr>
        <p:blipFill>
          <a:blip r:embed="rId5"/>
          <a:stretch>
            <a:fillRect/>
          </a:stretch>
        </p:blipFill>
        <p:spPr>
          <a:xfrm>
            <a:off x="3134301" y="1143377"/>
            <a:ext cx="9009170" cy="2285624"/>
          </a:xfrm>
          <a:prstGeom prst="rect">
            <a:avLst/>
          </a:prstGeom>
        </p:spPr>
      </p:pic>
      <p:pic>
        <p:nvPicPr>
          <p:cNvPr id="6" name="Audio 2">
            <a:hlinkClick r:id="" action="ppaction://media"/>
            <a:extLst>
              <a:ext uri="{FF2B5EF4-FFF2-40B4-BE49-F238E27FC236}">
                <a16:creationId xmlns:a16="http://schemas.microsoft.com/office/drawing/2014/main" id="{8545FC15-B3A5-4D3C-AB16-10503E34DC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196" y="6109436"/>
            <a:ext cx="552786" cy="552786"/>
          </a:xfrm>
          <a:prstGeom prst="rect">
            <a:avLst/>
          </a:prstGeom>
        </p:spPr>
      </p:pic>
    </p:spTree>
    <p:extLst>
      <p:ext uri="{BB962C8B-B14F-4D97-AF65-F5344CB8AC3E}">
        <p14:creationId xmlns:p14="http://schemas.microsoft.com/office/powerpoint/2010/main" val="157737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JIAF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D2420C65C3D64282C0DC1E7CB9D7DB" ma:contentTypeVersion="12" ma:contentTypeDescription="Create a new document." ma:contentTypeScope="" ma:versionID="1d36a0cea16eeda80b923c2e36ec7845">
  <xsd:schema xmlns:xsd="http://www.w3.org/2001/XMLSchema" xmlns:xs="http://www.w3.org/2001/XMLSchema" xmlns:p="http://schemas.microsoft.com/office/2006/metadata/properties" xmlns:ns2="0292b1bc-dc04-4c7a-906e-4a7c2dc29542" xmlns:ns3="bd0faaa1-daec-4526-9aaa-a3949102b502" targetNamespace="http://schemas.microsoft.com/office/2006/metadata/properties" ma:root="true" ma:fieldsID="2194831eb6bea34503adacd17e41881e" ns2:_="" ns3:_="">
    <xsd:import namespace="0292b1bc-dc04-4c7a-906e-4a7c2dc29542"/>
    <xsd:import namespace="bd0faaa1-daec-4526-9aaa-a3949102b5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92b1bc-dc04-4c7a-906e-4a7c2dc295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0faaa1-daec-4526-9aaa-a3949102b5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8C76AB-72C5-4C05-B086-5B4EDC306BF3}">
  <ds:schemaRefs>
    <ds:schemaRef ds:uri="http://schemas.microsoft.com/sharepoint/v3/contenttype/forms"/>
  </ds:schemaRefs>
</ds:datastoreItem>
</file>

<file path=customXml/itemProps2.xml><?xml version="1.0" encoding="utf-8"?>
<ds:datastoreItem xmlns:ds="http://schemas.openxmlformats.org/officeDocument/2006/customXml" ds:itemID="{B30B3D07-359E-468D-AD4C-3B7AD7F83CD8}">
  <ds:schemaRefs>
    <ds:schemaRef ds:uri="0292b1bc-dc04-4c7a-906e-4a7c2dc29542"/>
    <ds:schemaRef ds:uri="bd0faaa1-daec-4526-9aaa-a3949102b5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1A6F7E-E2DC-42F3-B0FF-94E7D65F06A6}">
  <ds:schemaRefs>
    <ds:schemaRef ds:uri="0292b1bc-dc04-4c7a-906e-4a7c2dc29542"/>
    <ds:schemaRef ds:uri="bd0faaa1-daec-4526-9aaa-a3949102b5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525</TotalTime>
  <Words>1984</Words>
  <Application>Microsoft Office PowerPoint</Application>
  <PresentationFormat>Widescreen</PresentationFormat>
  <Paragraphs>166</Paragraphs>
  <Slides>24</Slides>
  <Notes>13</Notes>
  <HiddenSlides>0</HiddenSlides>
  <MMClips>24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Lato</vt:lpstr>
      <vt:lpstr>Roboto Slab</vt:lpstr>
      <vt:lpstr>Roboto Slab Black</vt:lpstr>
      <vt:lpstr>Roboto Slab Light</vt:lpstr>
      <vt:lpstr>Arial</vt:lpstr>
      <vt:lpstr>Calibri</vt:lpstr>
      <vt:lpstr>Calibri Light</vt:lpstr>
      <vt:lpstr>Roboto</vt:lpstr>
      <vt:lpstr>JIAF Theme</vt:lpstr>
      <vt:lpstr>Office Theme</vt:lpstr>
      <vt:lpstr>Joint  Intersectoral Analysis  Framework</vt:lpstr>
      <vt:lpstr>PowerPoint Presentation</vt:lpstr>
      <vt:lpstr>PowerPoint Presentation</vt:lpstr>
      <vt:lpstr>PowerPoint Presentation</vt:lpstr>
      <vt:lpstr>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"Magalie Salazar" &lt;salazar@un.org&gt;</dc:creator>
  <cp:lastModifiedBy>Magalie</cp:lastModifiedBy>
  <cp:revision>1</cp:revision>
  <dcterms:created xsi:type="dcterms:W3CDTF">2021-04-16T08:14:14Z</dcterms:created>
  <dcterms:modified xsi:type="dcterms:W3CDTF">2021-08-18T10:02:01Z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0x010100F5D2420C65C3D64282C0DC1E7CB9D7DB</vt:lpwstr>
  </property>
</Properties>
</file>